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75" r:id="rId3"/>
    <p:sldId id="265" r:id="rId4"/>
    <p:sldId id="262" r:id="rId5"/>
    <p:sldId id="276" r:id="rId6"/>
    <p:sldId id="277" r:id="rId7"/>
    <p:sldId id="269" r:id="rId8"/>
    <p:sldId id="278" r:id="rId9"/>
    <p:sldId id="279" r:id="rId10"/>
    <p:sldId id="280" r:id="rId11"/>
    <p:sldId id="281" r:id="rId12"/>
    <p:sldId id="282" r:id="rId13"/>
    <p:sldId id="283" r:id="rId14"/>
    <p:sldId id="284" r:id="rId15"/>
    <p:sldId id="26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2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871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6386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2673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3688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9905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9750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2239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489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80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50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238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832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364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13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155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70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11/29/2016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400824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570672" y="3996267"/>
            <a:ext cx="962132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2" descr="http://2.bp.blogspot.com/-GZl9xt51B9c/UeJ2Erer8gI/AAAAAAAABBc/OSpMAiu9qYk/s1600/vector.jpg"/>
          <p:cNvPicPr>
            <a:picLocks noChangeAspect="1" noChangeArrowheads="1"/>
          </p:cNvPicPr>
          <p:nvPr/>
        </p:nvPicPr>
        <p:blipFill rotWithShape="1">
          <a:blip r:embed="rId2">
            <a:extLst>
              <a:ext uri="{28A0092B-C50C-407E-A947-70E740481C1C}">
                <a14:useLocalDpi xmlns:a14="http://schemas.microsoft.com/office/drawing/2010/main" val="0"/>
              </a:ext>
            </a:extLst>
          </a:blip>
          <a:srcRect l="8255" t="3932" r="9148" b="3077"/>
          <a:stretch/>
        </p:blipFill>
        <p:spPr bwMode="auto">
          <a:xfrm>
            <a:off x="4163066" y="188364"/>
            <a:ext cx="7339956" cy="4442606"/>
          </a:xfrm>
          <a:prstGeom prst="rect">
            <a:avLst/>
          </a:prstGeom>
          <a:ln w="38100">
            <a:solidFill>
              <a:srgbClr val="C7763B"/>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3513569"/>
            <a:ext cx="7051793" cy="1037407"/>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7200" b="1" dirty="0" smtClean="0">
                <a:ln w="3175" cmpd="sng">
                  <a:solidFill>
                    <a:srgbClr val="C7763B"/>
                  </a:solidFill>
                </a:ln>
                <a:solidFill>
                  <a:schemeClr val="bg1"/>
                </a:solidFill>
                <a:effectLst>
                  <a:outerShdw blurRad="38100" dist="38100" dir="2700000" algn="tl">
                    <a:srgbClr val="000000">
                      <a:alpha val="43137"/>
                    </a:srgbClr>
                  </a:outerShdw>
                </a:effectLst>
              </a:rPr>
              <a:t>More </a:t>
            </a:r>
          </a:p>
          <a:p>
            <a:r>
              <a:rPr lang="en-US" sz="7200" b="1" dirty="0" smtClean="0">
                <a:ln w="3175" cmpd="sng">
                  <a:solidFill>
                    <a:srgbClr val="C7763B"/>
                  </a:solidFill>
                </a:ln>
                <a:solidFill>
                  <a:schemeClr val="bg1"/>
                </a:solidFill>
                <a:effectLst>
                  <a:outerShdw blurRad="38100" dist="38100" dir="2700000" algn="tl">
                    <a:srgbClr val="000000">
                      <a:alpha val="43137"/>
                    </a:srgbClr>
                  </a:outerShdw>
                </a:effectLst>
              </a:rPr>
              <a:t>Vector</a:t>
            </a:r>
          </a:p>
          <a:p>
            <a:r>
              <a:rPr lang="en-US" sz="7200" b="1" dirty="0" smtClean="0">
                <a:ln w="3175" cmpd="sng">
                  <a:solidFill>
                    <a:srgbClr val="C7763B"/>
                  </a:solidFill>
                </a:ln>
                <a:solidFill>
                  <a:schemeClr val="bg1"/>
                </a:solidFill>
                <a:effectLst>
                  <a:outerShdw blurRad="38100" dist="38100" dir="2700000" algn="tl">
                    <a:srgbClr val="000000">
                      <a:alpha val="43137"/>
                    </a:srgbClr>
                  </a:outerShdw>
                </a:effectLst>
              </a:rPr>
              <a:t>Basics</a:t>
            </a:r>
            <a:endParaRPr lang="en-US" sz="7200" b="1" dirty="0">
              <a:ln w="3175" cmpd="sng">
                <a:solidFill>
                  <a:srgbClr val="C7763B"/>
                </a:solidFill>
              </a:ln>
              <a:solidFill>
                <a:schemeClr val="bg1"/>
              </a:solidFill>
              <a:effectLst>
                <a:outerShdw blurRad="38100" dist="38100" dir="2700000" algn="tl">
                  <a:srgbClr val="000000">
                    <a:alpha val="43137"/>
                  </a:srgbClr>
                </a:outerShdw>
              </a:effectLst>
            </a:endParaRPr>
          </a:p>
        </p:txBody>
      </p:sp>
      <p:pic>
        <p:nvPicPr>
          <p:cNvPr id="1028" name="Picture 4" descr="https://s-media-cache-ak0.pinimg.com/564x/f2/8d/94/f28d940e7eaf7b23547ed241016141a4.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49" y="-208450"/>
            <a:ext cx="4231415" cy="4531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81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Direction Angles of Vectors</a:t>
            </a:r>
            <a:endParaRPr lang="en-US"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84310" y="1112808"/>
                <a:ext cx="10018713" cy="5287991"/>
              </a:xfrm>
            </p:spPr>
            <p:txBody>
              <a:bodyPr anchor="t">
                <a:noAutofit/>
              </a:bodyPr>
              <a:lstStyle/>
              <a:p>
                <a:pPr marL="0" indent="0">
                  <a:buNone/>
                </a:pPr>
                <a:r>
                  <a:rPr lang="en-US" sz="3200" dirty="0" smtClean="0"/>
                  <a:t>The direction angle of a vector is the (standard) angle of the vector when it is in standard position.</a:t>
                </a:r>
              </a:p>
              <a:p>
                <a:pPr marL="0" indent="0">
                  <a:buNone/>
                </a:pPr>
                <a:endParaRPr lang="en-US" sz="3200" dirty="0"/>
              </a:p>
              <a:p>
                <a:pPr marL="0" indent="0">
                  <a:buNone/>
                </a:pPr>
                <a:r>
                  <a:rPr lang="en-US" sz="3200" dirty="0" smtClean="0"/>
                  <a:t>Using it’s horizontal (x) and vertical (y) components, we can find the direction angle, </a:t>
                </a:r>
                <a:r>
                  <a:rPr lang="az-Cyrl-AZ" sz="3200" i="1" dirty="0" smtClean="0"/>
                  <a:t>Ѳ</a:t>
                </a:r>
                <a:r>
                  <a:rPr lang="en-US" sz="3200" dirty="0" smtClean="0"/>
                  <a:t>, of a vector using: </a:t>
                </a:r>
              </a:p>
              <a:p>
                <a:pPr marL="0" indent="0">
                  <a:buNone/>
                </a:pPr>
                <a:endParaRPr lang="en-US" sz="3200" dirty="0"/>
              </a:p>
              <a:p>
                <a:pPr marL="0" indent="0" algn="ctr">
                  <a:buNone/>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𝑡𝑎𝑛</m:t>
                      </m:r>
                      <m:r>
                        <a:rPr lang="en-US" sz="3200" b="0" i="1" smtClean="0">
                          <a:latin typeface="Cambria Math" panose="02040503050406030204" pitchFamily="18" charset="0"/>
                          <a:ea typeface="Cambria Math" panose="02040503050406030204" pitchFamily="18" charset="0"/>
                        </a:rPr>
                        <m:t>𝜃</m:t>
                      </m:r>
                      <m:r>
                        <a:rPr lang="en-US" sz="3200" b="0" i="1" smtClean="0">
                          <a:latin typeface="Cambria Math" panose="02040503050406030204" pitchFamily="18" charset="0"/>
                          <a:ea typeface="Cambria Math" panose="02040503050406030204" pitchFamily="18" charset="0"/>
                        </a:rPr>
                        <m:t>= </m:t>
                      </m:r>
                      <m:f>
                        <m:fPr>
                          <m:ctrlPr>
                            <a:rPr lang="en-US" sz="3200" b="0" i="1" smtClean="0">
                              <a:latin typeface="Cambria Math" panose="02040503050406030204" pitchFamily="18" charset="0"/>
                              <a:ea typeface="Cambria Math" panose="02040503050406030204" pitchFamily="18" charset="0"/>
                            </a:rPr>
                          </m:ctrlPr>
                        </m:fPr>
                        <m:num>
                          <m:r>
                            <a:rPr lang="en-US" sz="3200" b="0" i="1" smtClean="0">
                              <a:latin typeface="Cambria Math" panose="02040503050406030204" pitchFamily="18" charset="0"/>
                              <a:ea typeface="Cambria Math" panose="02040503050406030204" pitchFamily="18" charset="0"/>
                            </a:rPr>
                            <m:t>𝑦</m:t>
                          </m:r>
                        </m:num>
                        <m:den>
                          <m:r>
                            <a:rPr lang="en-US" sz="3200" b="0" i="1" smtClean="0">
                              <a:latin typeface="Cambria Math" panose="02040503050406030204" pitchFamily="18" charset="0"/>
                              <a:ea typeface="Cambria Math" panose="02040503050406030204" pitchFamily="18" charset="0"/>
                            </a:rPr>
                            <m:t>𝑥</m:t>
                          </m:r>
                        </m:den>
                      </m:f>
                    </m:oMath>
                  </m:oMathPara>
                </a14:m>
                <a:endParaRPr lang="en-US" sz="32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84310" y="1112808"/>
                <a:ext cx="10018713" cy="5287991"/>
              </a:xfrm>
              <a:blipFill rotWithShape="0">
                <a:blip r:embed="rId2"/>
                <a:stretch>
                  <a:fillRect l="-1521" t="-1499"/>
                </a:stretch>
              </a:blipFill>
            </p:spPr>
            <p:txBody>
              <a:bodyPr/>
              <a:lstStyle/>
              <a:p>
                <a:r>
                  <a:rPr lang="en-US">
                    <a:noFill/>
                  </a:rPr>
                  <a:t> </a:t>
                </a:r>
              </a:p>
            </p:txBody>
          </p:sp>
        </mc:Fallback>
      </mc:AlternateContent>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7865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Trigonometric Form of Vectors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018713" cy="2605177"/>
          </a:xfrm>
        </p:spPr>
        <p:txBody>
          <a:bodyPr anchor="t">
            <a:noAutofit/>
          </a:bodyPr>
          <a:lstStyle/>
          <a:p>
            <a:pPr marL="0" indent="0">
              <a:buNone/>
            </a:pPr>
            <a:r>
              <a:rPr lang="en-US" sz="3200" dirty="0" smtClean="0"/>
              <a:t>Considering that the horizontal component of any right triangle is related to the cosine and the vertical component is related to the sine, we can put any vector into it’s Trigonometric (component) Form based on its magnitude and direction angle.</a:t>
            </a:r>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p:cNvSpPr txBox="1"/>
              <p:nvPr/>
            </p:nvSpPr>
            <p:spPr>
              <a:xfrm>
                <a:off x="1639018" y="3864634"/>
                <a:ext cx="10299940" cy="1938992"/>
              </a:xfrm>
              <a:prstGeom prst="rect">
                <a:avLst/>
              </a:prstGeom>
              <a:noFill/>
              <a:ln w="57150"/>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t>The Trigonometric Form of a vector</a:t>
                </a:r>
              </a:p>
              <a:p>
                <a:endParaRPr lang="en-US" sz="2400" dirty="0"/>
              </a:p>
              <a:p>
                <a:r>
                  <a:rPr lang="en-US" sz="2400" dirty="0" smtClean="0"/>
                  <a:t>Given a vector, </a:t>
                </a:r>
                <a:r>
                  <a:rPr lang="en-US" sz="2400" b="1" dirty="0" smtClean="0"/>
                  <a:t>v</a:t>
                </a:r>
                <a:r>
                  <a:rPr lang="en-US" sz="2400" dirty="0" smtClean="0"/>
                  <a:t> = &lt;x, y&gt; with direction angle </a:t>
                </a:r>
                <a14:m>
                  <m:oMath xmlns:m="http://schemas.openxmlformats.org/officeDocument/2006/math">
                    <m:r>
                      <a:rPr lang="en-US" sz="2400" i="1" smtClean="0">
                        <a:latin typeface="Cambria Math" panose="02040503050406030204" pitchFamily="18" charset="0"/>
                        <a:ea typeface="Cambria Math" panose="02040503050406030204" pitchFamily="18" charset="0"/>
                      </a:rPr>
                      <m:t>𝜃</m:t>
                    </m:r>
                  </m:oMath>
                </a14:m>
                <a:r>
                  <a:rPr lang="en-US" sz="2400" dirty="0" smtClean="0"/>
                  <a:t>, the trigonometric form of </a:t>
                </a:r>
                <a:r>
                  <a:rPr lang="en-US" sz="2400" b="1" dirty="0" smtClean="0"/>
                  <a:t>v</a:t>
                </a:r>
                <a:r>
                  <a:rPr lang="en-US" sz="2400" dirty="0" smtClean="0"/>
                  <a:t> is </a:t>
                </a:r>
              </a:p>
              <a:p>
                <a:endParaRPr lang="en-US" sz="2400" dirty="0"/>
              </a:p>
              <a:p>
                <a:pPr algn="ctr"/>
                <a:r>
                  <a:rPr lang="en-US" sz="2400" b="1" dirty="0" smtClean="0"/>
                  <a:t>v</a:t>
                </a:r>
                <a:r>
                  <a:rPr lang="en-US" sz="2400" dirty="0" smtClean="0"/>
                  <a:t> = &lt;||</a:t>
                </a:r>
                <a:r>
                  <a:rPr lang="en-US" sz="2400" b="1" dirty="0" smtClean="0"/>
                  <a:t>v</a:t>
                </a:r>
                <a:r>
                  <a:rPr lang="en-US" sz="2400" dirty="0" smtClean="0"/>
                  <a:t>||cos</a:t>
                </a:r>
                <a:r>
                  <a:rPr lang="en-US" sz="2400" dirty="0">
                    <a:ea typeface="Cambria Math" panose="020405030504060302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rPr>
                      <m:t>𝜃</m:t>
                    </m:r>
                  </m:oMath>
                </a14:m>
                <a:r>
                  <a:rPr lang="en-US" sz="2400" dirty="0" smtClean="0"/>
                  <a:t>, ||</a:t>
                </a:r>
                <a:r>
                  <a:rPr lang="en-US" sz="2400" b="1" dirty="0" smtClean="0"/>
                  <a:t>v</a:t>
                </a:r>
                <a:r>
                  <a:rPr lang="en-US" sz="2400" dirty="0" smtClean="0"/>
                  <a:t>||sin</a:t>
                </a:r>
                <a:r>
                  <a:rPr lang="en-US" sz="2400" dirty="0">
                    <a:ea typeface="Cambria Math" panose="020405030504060302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rPr>
                      <m:t>𝜃</m:t>
                    </m:r>
                  </m:oMath>
                </a14:m>
                <a:r>
                  <a:rPr lang="en-US" sz="2400" dirty="0" smtClean="0"/>
                  <a:t>&gt;</a:t>
                </a:r>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639018" y="3864634"/>
                <a:ext cx="10299940" cy="1938992"/>
              </a:xfrm>
              <a:prstGeom prst="rect">
                <a:avLst/>
              </a:prstGeom>
              <a:blipFill rotWithShape="0">
                <a:blip r:embed="rId2"/>
                <a:stretch>
                  <a:fillRect l="-707" t="-1223" b="-4587"/>
                </a:stretch>
              </a:blipFill>
              <a:ln w="57150"/>
            </p:spPr>
            <p:txBody>
              <a:bodyPr/>
              <a:lstStyle/>
              <a:p>
                <a:r>
                  <a:rPr lang="en-US">
                    <a:noFill/>
                  </a:rPr>
                  <a:t> </a:t>
                </a:r>
              </a:p>
            </p:txBody>
          </p:sp>
        </mc:Fallback>
      </mc:AlternateContent>
    </p:spTree>
    <p:extLst>
      <p:ext uri="{BB962C8B-B14F-4D97-AF65-F5344CB8AC3E}">
        <p14:creationId xmlns:p14="http://schemas.microsoft.com/office/powerpoint/2010/main" val="1413060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Direction Angles and Trig Form of Vectors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018713" cy="5287991"/>
          </a:xfrm>
        </p:spPr>
        <p:txBody>
          <a:bodyPr anchor="t">
            <a:noAutofit/>
          </a:bodyPr>
          <a:lstStyle/>
          <a:p>
            <a:pPr marL="0" indent="0">
              <a:buNone/>
            </a:pPr>
            <a:r>
              <a:rPr lang="en-US" sz="3200" dirty="0" smtClean="0"/>
              <a:t>Example: Given </a:t>
            </a:r>
            <a:r>
              <a:rPr lang="en-US" sz="3200" b="1" dirty="0" smtClean="0"/>
              <a:t>w</a:t>
            </a:r>
            <a:r>
              <a:rPr lang="en-US" sz="3200" dirty="0" smtClean="0"/>
              <a:t> = &lt;5, -8&gt;, </a:t>
            </a:r>
          </a:p>
          <a:p>
            <a:pPr marL="0" indent="0">
              <a:buNone/>
            </a:pPr>
            <a:endParaRPr lang="en-US" sz="3200" dirty="0"/>
          </a:p>
          <a:p>
            <a:pPr marL="514350" indent="-514350">
              <a:buAutoNum type="alphaLcParenBoth"/>
            </a:pPr>
            <a:r>
              <a:rPr lang="en-US" sz="3200" dirty="0" smtClean="0"/>
              <a:t> Find the direction angle of </a:t>
            </a:r>
            <a:r>
              <a:rPr lang="en-US" sz="3200" b="1" dirty="0" smtClean="0"/>
              <a:t>w</a:t>
            </a:r>
          </a:p>
          <a:p>
            <a:pPr marL="514350" indent="-514350">
              <a:buAutoNum type="alphaLcParenBoth"/>
            </a:pPr>
            <a:endParaRPr lang="en-US" sz="3200" dirty="0"/>
          </a:p>
          <a:p>
            <a:pPr marL="514350" indent="-514350">
              <a:buAutoNum type="alphaLcParenBoth"/>
            </a:pPr>
            <a:endParaRPr lang="en-US" sz="3200" dirty="0" smtClean="0"/>
          </a:p>
          <a:p>
            <a:pPr marL="514350" indent="-514350">
              <a:buAutoNum type="alphaLcParenBoth"/>
            </a:pPr>
            <a:r>
              <a:rPr lang="en-US" sz="3200" dirty="0" smtClean="0"/>
              <a:t> Put </a:t>
            </a:r>
            <a:r>
              <a:rPr lang="en-US" sz="3200" b="1" dirty="0" smtClean="0"/>
              <a:t>w</a:t>
            </a:r>
            <a:r>
              <a:rPr lang="en-US" sz="3200" dirty="0" smtClean="0"/>
              <a:t> in trigonometric form</a:t>
            </a:r>
          </a:p>
          <a:p>
            <a:pPr marL="0" indent="0">
              <a:buNone/>
            </a:pPr>
            <a:endParaRPr lang="en-US" sz="3200" dirty="0"/>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69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Using Direction Angles and Trig Form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018713" cy="5287991"/>
          </a:xfrm>
        </p:spPr>
        <p:txBody>
          <a:bodyPr anchor="t">
            <a:noAutofit/>
          </a:bodyPr>
          <a:lstStyle/>
          <a:p>
            <a:pPr marL="0" indent="0">
              <a:buNone/>
            </a:pPr>
            <a:r>
              <a:rPr lang="en-US" sz="3200" dirty="0" smtClean="0"/>
              <a:t>Example: Find the component form of a vector with magnitude 18 and direction angle 150</a:t>
            </a:r>
            <a:r>
              <a:rPr lang="en-US" sz="3200" baseline="40000" dirty="0" smtClean="0"/>
              <a:t>o</a:t>
            </a:r>
            <a:r>
              <a:rPr lang="en-US" sz="3200" dirty="0" smtClean="0"/>
              <a:t>.</a:t>
            </a:r>
          </a:p>
          <a:p>
            <a:pPr marL="0" indent="0">
              <a:buNone/>
            </a:pPr>
            <a:endParaRPr lang="en-US" sz="3200" dirty="0"/>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06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Using Direction Angles and Trig Form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018713" cy="5287991"/>
          </a:xfrm>
        </p:spPr>
        <p:txBody>
          <a:bodyPr anchor="t">
            <a:noAutofit/>
          </a:bodyPr>
          <a:lstStyle/>
          <a:p>
            <a:pPr marL="0" indent="0">
              <a:buNone/>
            </a:pPr>
            <a:r>
              <a:rPr lang="en-US" sz="3200" dirty="0" smtClean="0"/>
              <a:t>Example</a:t>
            </a:r>
          </a:p>
          <a:p>
            <a:pPr marL="0" indent="0">
              <a:buNone/>
            </a:pPr>
            <a:r>
              <a:rPr lang="en-US" sz="3200" dirty="0" smtClean="0"/>
              <a:t>(a) Find the resultant of adding a vector with magnitude 10 and direction angle 30</a:t>
            </a:r>
            <a:r>
              <a:rPr lang="en-US" sz="3200" baseline="40000" dirty="0" smtClean="0"/>
              <a:t>o </a:t>
            </a:r>
            <a:r>
              <a:rPr lang="en-US" sz="3200" dirty="0" smtClean="0"/>
              <a:t>with a vector of magnitude 4 with a direction angle of 80</a:t>
            </a:r>
            <a:r>
              <a:rPr lang="en-US" sz="3200" baseline="40000" dirty="0" smtClean="0"/>
              <a:t>o</a:t>
            </a:r>
            <a:r>
              <a:rPr lang="en-US" sz="3200" dirty="0" smtClean="0"/>
              <a:t>.  </a:t>
            </a:r>
          </a:p>
          <a:p>
            <a:pPr marL="0" indent="0">
              <a:buNone/>
            </a:pPr>
            <a:endParaRPr lang="en-US" sz="3200" dirty="0"/>
          </a:p>
          <a:p>
            <a:pPr marL="0" indent="0">
              <a:buNone/>
            </a:pPr>
            <a:endParaRPr lang="en-US" sz="3200" dirty="0" smtClean="0"/>
          </a:p>
          <a:p>
            <a:pPr marL="0" indent="0">
              <a:buNone/>
            </a:pPr>
            <a:endParaRPr lang="en-US" sz="3200" dirty="0"/>
          </a:p>
          <a:p>
            <a:pPr marL="0" indent="0">
              <a:buNone/>
            </a:pPr>
            <a:r>
              <a:rPr lang="en-US" sz="3200" dirty="0" smtClean="0"/>
              <a:t>(b) Find the direction angle for the resultant.</a:t>
            </a:r>
          </a:p>
          <a:p>
            <a:pPr marL="0" indent="0">
              <a:buNone/>
            </a:pPr>
            <a:endParaRPr lang="en-US" sz="3200" dirty="0"/>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3093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Assignment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9"/>
            <a:ext cx="10018713" cy="4678392"/>
          </a:xfrm>
        </p:spPr>
        <p:txBody>
          <a:bodyPr anchor="t">
            <a:normAutofit/>
          </a:bodyPr>
          <a:lstStyle/>
          <a:p>
            <a:pPr marL="0" indent="0">
              <a:buNone/>
            </a:pPr>
            <a:r>
              <a:rPr lang="en-US" sz="4400" u="sng" dirty="0" smtClean="0"/>
              <a:t>Assignment 3</a:t>
            </a:r>
          </a:p>
          <a:p>
            <a:pPr marL="0" indent="0">
              <a:buNone/>
            </a:pPr>
            <a:r>
              <a:rPr lang="en-US" sz="4400" dirty="0" smtClean="0"/>
              <a:t>Alternate Text – On Blog</a:t>
            </a:r>
          </a:p>
          <a:p>
            <a:pPr marL="0" indent="0">
              <a:buNone/>
            </a:pPr>
            <a:r>
              <a:rPr lang="en-US" sz="4400" b="1" dirty="0" smtClean="0"/>
              <a:t>p</a:t>
            </a:r>
            <a:r>
              <a:rPr lang="en-US" sz="4400" b="1" dirty="0"/>
              <a:t>. </a:t>
            </a:r>
            <a:r>
              <a:rPr lang="en-US" sz="4400" b="1" dirty="0" smtClean="0"/>
              <a:t>434 #</a:t>
            </a:r>
            <a:r>
              <a:rPr lang="en-US" sz="4400" b="1" dirty="0"/>
              <a:t>29, 30, 41-44, 51, 53, </a:t>
            </a:r>
            <a:r>
              <a:rPr lang="en-US" sz="4400" b="1" dirty="0" smtClean="0"/>
              <a:t>61-73</a:t>
            </a:r>
            <a:endParaRPr lang="en-US" sz="4400" dirty="0" smtClean="0"/>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10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Reviewing Yesterday’s Material + A Few Things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9"/>
            <a:ext cx="10018713" cy="4678392"/>
          </a:xfrm>
        </p:spPr>
        <p:txBody>
          <a:bodyPr anchor="t">
            <a:normAutofit/>
          </a:bodyPr>
          <a:lstStyle/>
          <a:p>
            <a:pPr marL="0" indent="0">
              <a:buNone/>
            </a:pPr>
            <a:r>
              <a:rPr lang="en-US" sz="3200" dirty="0" smtClean="0"/>
              <a:t>Today we will review what we did yesterday, as well as applying those concepts to the linear combination form.</a:t>
            </a:r>
          </a:p>
          <a:p>
            <a:pPr marL="0" indent="0">
              <a:buNone/>
            </a:pPr>
            <a:endParaRPr lang="en-US" sz="3200" dirty="0"/>
          </a:p>
          <a:p>
            <a:pPr marL="0" indent="0">
              <a:buNone/>
            </a:pPr>
            <a:r>
              <a:rPr lang="en-US" sz="3200" dirty="0" smtClean="0"/>
              <a:t>We will also add the concept of direction angles for vectors and the trigonometric form of vectors.</a:t>
            </a:r>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453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Scalars with Linear Combinations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9"/>
            <a:ext cx="10018713" cy="2062470"/>
          </a:xfrm>
        </p:spPr>
        <p:txBody>
          <a:bodyPr anchor="t">
            <a:normAutofit/>
          </a:bodyPr>
          <a:lstStyle/>
          <a:p>
            <a:pPr marL="0" indent="0">
              <a:buNone/>
            </a:pPr>
            <a:r>
              <a:rPr lang="en-US" sz="3200" dirty="0" smtClean="0"/>
              <a:t>Example</a:t>
            </a:r>
            <a:r>
              <a:rPr lang="en-US" sz="3200" dirty="0"/>
              <a:t>: Given </a:t>
            </a:r>
            <a:r>
              <a:rPr lang="en-US" sz="3200" b="1" dirty="0"/>
              <a:t>u</a:t>
            </a:r>
            <a:r>
              <a:rPr lang="en-US" sz="3200" dirty="0"/>
              <a:t> = </a:t>
            </a:r>
            <a:r>
              <a:rPr lang="en-US" sz="3200" dirty="0" smtClean="0"/>
              <a:t>3i + 5j, find 4</a:t>
            </a:r>
            <a:r>
              <a:rPr lang="en-US" sz="3200" b="1" dirty="0" smtClean="0"/>
              <a:t>u</a:t>
            </a:r>
            <a:r>
              <a:rPr lang="en-US" sz="3200" dirty="0" smtClean="0"/>
              <a:t>.</a:t>
            </a:r>
          </a:p>
          <a:p>
            <a:pPr marL="0" indent="0">
              <a:buNone/>
            </a:pPr>
            <a:endParaRPr lang="en-US" sz="3200" dirty="0"/>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reeform 4"/>
          <p:cNvSpPr/>
          <p:nvPr/>
        </p:nvSpPr>
        <p:spPr>
          <a:xfrm>
            <a:off x="4027040" y="2542198"/>
            <a:ext cx="454525" cy="193559"/>
          </a:xfrm>
          <a:custGeom>
            <a:avLst/>
            <a:gdLst>
              <a:gd name="connsiteX0" fmla="*/ 0 w 362309"/>
              <a:gd name="connsiteY0" fmla="*/ 184932 h 193559"/>
              <a:gd name="connsiteX1" fmla="*/ 86264 w 362309"/>
              <a:gd name="connsiteY1" fmla="*/ 21030 h 193559"/>
              <a:gd name="connsiteX2" fmla="*/ 224287 w 362309"/>
              <a:gd name="connsiteY2" fmla="*/ 21030 h 193559"/>
              <a:gd name="connsiteX3" fmla="*/ 362309 w 362309"/>
              <a:gd name="connsiteY3" fmla="*/ 193559 h 193559"/>
              <a:gd name="connsiteX4" fmla="*/ 362309 w 362309"/>
              <a:gd name="connsiteY4" fmla="*/ 193559 h 193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309" h="193559">
                <a:moveTo>
                  <a:pt x="0" y="184932"/>
                </a:moveTo>
                <a:cubicBezTo>
                  <a:pt x="24441" y="116639"/>
                  <a:pt x="48883" y="48347"/>
                  <a:pt x="86264" y="21030"/>
                </a:cubicBezTo>
                <a:cubicBezTo>
                  <a:pt x="123645" y="-6287"/>
                  <a:pt x="178280" y="-7725"/>
                  <a:pt x="224287" y="21030"/>
                </a:cubicBezTo>
                <a:cubicBezTo>
                  <a:pt x="270295" y="49785"/>
                  <a:pt x="362309" y="193559"/>
                  <a:pt x="362309" y="193559"/>
                </a:cubicBezTo>
                <a:lnTo>
                  <a:pt x="362309" y="193559"/>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4027040" y="2442459"/>
            <a:ext cx="1127947" cy="293298"/>
          </a:xfrm>
          <a:custGeom>
            <a:avLst/>
            <a:gdLst>
              <a:gd name="connsiteX0" fmla="*/ 0 w 362309"/>
              <a:gd name="connsiteY0" fmla="*/ 184932 h 193559"/>
              <a:gd name="connsiteX1" fmla="*/ 86264 w 362309"/>
              <a:gd name="connsiteY1" fmla="*/ 21030 h 193559"/>
              <a:gd name="connsiteX2" fmla="*/ 224287 w 362309"/>
              <a:gd name="connsiteY2" fmla="*/ 21030 h 193559"/>
              <a:gd name="connsiteX3" fmla="*/ 362309 w 362309"/>
              <a:gd name="connsiteY3" fmla="*/ 193559 h 193559"/>
              <a:gd name="connsiteX4" fmla="*/ 362309 w 362309"/>
              <a:gd name="connsiteY4" fmla="*/ 193559 h 1935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309" h="193559">
                <a:moveTo>
                  <a:pt x="0" y="184932"/>
                </a:moveTo>
                <a:cubicBezTo>
                  <a:pt x="24441" y="116639"/>
                  <a:pt x="48883" y="48347"/>
                  <a:pt x="86264" y="21030"/>
                </a:cubicBezTo>
                <a:cubicBezTo>
                  <a:pt x="123645" y="-6287"/>
                  <a:pt x="178280" y="-7725"/>
                  <a:pt x="224287" y="21030"/>
                </a:cubicBezTo>
                <a:cubicBezTo>
                  <a:pt x="270295" y="49785"/>
                  <a:pt x="362309" y="193559"/>
                  <a:pt x="362309" y="193559"/>
                </a:cubicBezTo>
                <a:lnTo>
                  <a:pt x="362309" y="193559"/>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08143" y="2087476"/>
            <a:ext cx="1346844" cy="338554"/>
          </a:xfrm>
          <a:prstGeom prst="rect">
            <a:avLst/>
          </a:prstGeom>
          <a:noFill/>
        </p:spPr>
        <p:txBody>
          <a:bodyPr wrap="none" rtlCol="0">
            <a:spAutoFit/>
          </a:bodyPr>
          <a:lstStyle/>
          <a:p>
            <a:r>
              <a:rPr lang="en-US" sz="1600" dirty="0" smtClean="0">
                <a:solidFill>
                  <a:schemeClr val="accent1">
                    <a:lumMod val="75000"/>
                  </a:schemeClr>
                </a:solidFill>
                <a:latin typeface="Kristen ITC" panose="03050502040202030202" pitchFamily="66" charset="0"/>
              </a:rPr>
              <a:t>“distribute”</a:t>
            </a:r>
            <a:endParaRPr lang="en-US" sz="1600" dirty="0">
              <a:solidFill>
                <a:schemeClr val="accent1">
                  <a:lumMod val="75000"/>
                </a:schemeClr>
              </a:solidFill>
              <a:latin typeface="Kristen ITC" panose="03050502040202030202" pitchFamily="66" charset="0"/>
            </a:endParaRPr>
          </a:p>
        </p:txBody>
      </p:sp>
      <p:sp>
        <p:nvSpPr>
          <p:cNvPr id="8" name="Rectangle 7"/>
          <p:cNvSpPr/>
          <p:nvPr/>
        </p:nvSpPr>
        <p:spPr>
          <a:xfrm>
            <a:off x="2686463" y="2589108"/>
            <a:ext cx="728084" cy="707886"/>
          </a:xfrm>
          <a:prstGeom prst="rect">
            <a:avLst/>
          </a:prstGeom>
        </p:spPr>
        <p:txBody>
          <a:bodyPr wrap="none">
            <a:spAutoFit/>
          </a:bodyPr>
          <a:lstStyle/>
          <a:p>
            <a:r>
              <a:rPr lang="en-US" sz="4000" dirty="0">
                <a:solidFill>
                  <a:srgbClr val="FF0000"/>
                </a:solidFill>
              </a:rPr>
              <a:t>4</a:t>
            </a:r>
            <a:r>
              <a:rPr lang="en-US" sz="4000" b="1" dirty="0"/>
              <a:t>u</a:t>
            </a:r>
            <a:endParaRPr lang="en-US" sz="4000" dirty="0"/>
          </a:p>
        </p:txBody>
      </p:sp>
      <p:sp>
        <p:nvSpPr>
          <p:cNvPr id="9" name="Rectangle 8"/>
          <p:cNvSpPr/>
          <p:nvPr/>
        </p:nvSpPr>
        <p:spPr>
          <a:xfrm>
            <a:off x="3414547" y="2589108"/>
            <a:ext cx="2311851" cy="707886"/>
          </a:xfrm>
          <a:prstGeom prst="rect">
            <a:avLst/>
          </a:prstGeom>
        </p:spPr>
        <p:txBody>
          <a:bodyPr wrap="none">
            <a:spAutoFit/>
          </a:bodyPr>
          <a:lstStyle/>
          <a:p>
            <a:r>
              <a:rPr lang="en-US" sz="4000" dirty="0"/>
              <a:t>= </a:t>
            </a:r>
            <a:r>
              <a:rPr lang="en-US" sz="4000" dirty="0" smtClean="0">
                <a:solidFill>
                  <a:srgbClr val="FF0000"/>
                </a:solidFill>
              </a:rPr>
              <a:t>4</a:t>
            </a:r>
            <a:r>
              <a:rPr lang="en-US" sz="4000" dirty="0" smtClean="0"/>
              <a:t>(3</a:t>
            </a:r>
            <a:r>
              <a:rPr lang="en-US" sz="4000" b="1" dirty="0" smtClean="0"/>
              <a:t>i</a:t>
            </a:r>
            <a:r>
              <a:rPr lang="en-US" sz="4000" dirty="0" smtClean="0"/>
              <a:t> + 5</a:t>
            </a:r>
            <a:r>
              <a:rPr lang="en-US" sz="4000" b="1" dirty="0" smtClean="0"/>
              <a:t>j</a:t>
            </a:r>
            <a:r>
              <a:rPr lang="en-US" sz="4000" dirty="0" smtClean="0"/>
              <a:t>)</a:t>
            </a:r>
            <a:endParaRPr lang="en-US" sz="4000" dirty="0"/>
          </a:p>
        </p:txBody>
      </p:sp>
      <p:sp>
        <p:nvSpPr>
          <p:cNvPr id="10" name="Rectangle 9"/>
          <p:cNvSpPr/>
          <p:nvPr/>
        </p:nvSpPr>
        <p:spPr>
          <a:xfrm>
            <a:off x="5654267" y="2589108"/>
            <a:ext cx="2986715" cy="707886"/>
          </a:xfrm>
          <a:prstGeom prst="rect">
            <a:avLst/>
          </a:prstGeom>
        </p:spPr>
        <p:txBody>
          <a:bodyPr wrap="none">
            <a:spAutoFit/>
          </a:bodyPr>
          <a:lstStyle/>
          <a:p>
            <a:r>
              <a:rPr lang="en-US" sz="4000" dirty="0"/>
              <a:t>= </a:t>
            </a:r>
            <a:r>
              <a:rPr lang="en-US" sz="4000" dirty="0" smtClean="0">
                <a:solidFill>
                  <a:srgbClr val="FF0000"/>
                </a:solidFill>
              </a:rPr>
              <a:t>4</a:t>
            </a:r>
            <a:r>
              <a:rPr lang="en-US" sz="4000" dirty="0" smtClean="0"/>
              <a:t>(3</a:t>
            </a:r>
            <a:r>
              <a:rPr lang="en-US" sz="4000" b="1" dirty="0" smtClean="0"/>
              <a:t>i</a:t>
            </a:r>
            <a:r>
              <a:rPr lang="en-US" sz="4000" dirty="0" smtClean="0"/>
              <a:t>) + </a:t>
            </a:r>
            <a:r>
              <a:rPr lang="en-US" sz="4000" dirty="0" smtClean="0">
                <a:solidFill>
                  <a:srgbClr val="FF0000"/>
                </a:solidFill>
              </a:rPr>
              <a:t>4</a:t>
            </a:r>
            <a:r>
              <a:rPr lang="en-US" sz="4000" dirty="0" smtClean="0"/>
              <a:t>(5</a:t>
            </a:r>
            <a:r>
              <a:rPr lang="en-US" sz="4000" b="1" dirty="0" smtClean="0"/>
              <a:t>j</a:t>
            </a:r>
            <a:r>
              <a:rPr lang="en-US" sz="4000" dirty="0" smtClean="0"/>
              <a:t>) </a:t>
            </a:r>
            <a:endParaRPr lang="en-US" sz="4000" dirty="0"/>
          </a:p>
        </p:txBody>
      </p:sp>
      <p:sp>
        <p:nvSpPr>
          <p:cNvPr id="11" name="Rectangle 10"/>
          <p:cNvSpPr/>
          <p:nvPr/>
        </p:nvSpPr>
        <p:spPr>
          <a:xfrm>
            <a:off x="8467281" y="2589108"/>
            <a:ext cx="2264979" cy="707886"/>
          </a:xfrm>
          <a:prstGeom prst="rect">
            <a:avLst/>
          </a:prstGeom>
        </p:spPr>
        <p:txBody>
          <a:bodyPr wrap="none">
            <a:spAutoFit/>
          </a:bodyPr>
          <a:lstStyle/>
          <a:p>
            <a:pPr algn="ctr"/>
            <a:r>
              <a:rPr lang="en-US" sz="4000" dirty="0"/>
              <a:t>= </a:t>
            </a:r>
            <a:r>
              <a:rPr lang="en-US" sz="4000" dirty="0" smtClean="0"/>
              <a:t>12</a:t>
            </a:r>
            <a:r>
              <a:rPr lang="en-US" sz="4000" b="1" dirty="0" smtClean="0"/>
              <a:t>i</a:t>
            </a:r>
            <a:r>
              <a:rPr lang="en-US" sz="4000" dirty="0" smtClean="0"/>
              <a:t> + 20</a:t>
            </a:r>
            <a:r>
              <a:rPr lang="en-US" sz="4000" b="1" dirty="0" smtClean="0"/>
              <a:t>j</a:t>
            </a:r>
            <a:endParaRPr lang="en-US" sz="4000" b="1" dirty="0"/>
          </a:p>
        </p:txBody>
      </p:sp>
    </p:spTree>
    <p:extLst>
      <p:ext uri="{BB962C8B-B14F-4D97-AF65-F5344CB8AC3E}">
        <p14:creationId xmlns:p14="http://schemas.microsoft.com/office/powerpoint/2010/main" val="180892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Effect transition="in" filter="wipe(left)">
                                      <p:cBhvr>
                                        <p:cTn id="25" dur="500"/>
                                        <p:tgtEl>
                                          <p:spTgt spid="10">
                                            <p:txEl>
                                              <p:pRg st="0" end="0"/>
                                            </p:txEl>
                                          </p:spTgt>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animEffect transition="in" filter="wipe(left)">
                                      <p:cBhvr>
                                        <p:cTn id="29"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Adding Vectors – Geometrically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493325" cy="5509055"/>
          </a:xfrm>
        </p:spPr>
        <p:txBody>
          <a:bodyPr anchor="t">
            <a:normAutofit/>
          </a:bodyPr>
          <a:lstStyle/>
          <a:p>
            <a:pPr marL="0" indent="0">
              <a:buNone/>
            </a:pPr>
            <a:r>
              <a:rPr lang="en-US" sz="2800" b="1" dirty="0" smtClean="0"/>
              <a:t>“Parallelogram Method”</a:t>
            </a:r>
          </a:p>
          <a:p>
            <a:pPr marL="0" indent="0">
              <a:buNone/>
            </a:pPr>
            <a:r>
              <a:rPr lang="en-US" dirty="0" smtClean="0"/>
              <a:t>Given two vectors, to add them geometrically, you can use a parallelogram.</a:t>
            </a:r>
          </a:p>
          <a:p>
            <a:pPr marL="0" indent="0">
              <a:buNone/>
            </a:pPr>
            <a:endParaRPr lang="en-US" dirty="0" smtClean="0"/>
          </a:p>
          <a:p>
            <a:pPr marL="0" indent="0">
              <a:buNone/>
            </a:pPr>
            <a:r>
              <a:rPr lang="en-US" dirty="0" smtClean="0"/>
              <a:t>First, join the vectors initial points (tails).</a:t>
            </a:r>
          </a:p>
          <a:p>
            <a:pPr marL="0" indent="0">
              <a:buNone/>
            </a:pPr>
            <a:endParaRPr lang="en-US" dirty="0" smtClean="0"/>
          </a:p>
          <a:p>
            <a:pPr marL="0" indent="0">
              <a:buNone/>
            </a:pPr>
            <a:r>
              <a:rPr lang="en-US" dirty="0" smtClean="0"/>
              <a:t>Second, create two more vectors that are equal to the original vectors. Place them where the tails meet the heads of the first set and join their heads to make a parallelogram.</a:t>
            </a:r>
          </a:p>
          <a:p>
            <a:pPr marL="0" indent="0">
              <a:buNone/>
            </a:pPr>
            <a:endParaRPr lang="en-US" dirty="0"/>
          </a:p>
          <a:p>
            <a:pPr marL="0" indent="0">
              <a:buNone/>
            </a:pPr>
            <a:r>
              <a:rPr lang="en-US" dirty="0" smtClean="0"/>
              <a:t>Finally, the resultant vector of this addition is the diagonal from the joined tails to the joined heads.</a:t>
            </a:r>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62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left)">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Adding Vectors in Written Form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871276"/>
            <a:ext cx="10018713" cy="3318888"/>
          </a:xfrm>
        </p:spPr>
        <p:txBody>
          <a:bodyPr anchor="t"/>
          <a:lstStyle/>
          <a:p>
            <a:pPr marL="0" indent="0">
              <a:buNone/>
            </a:pPr>
            <a:r>
              <a:rPr lang="en-US" dirty="0" smtClean="0"/>
              <a:t>Examples. Given </a:t>
            </a:r>
            <a:r>
              <a:rPr lang="en-US" b="1" dirty="0" smtClean="0"/>
              <a:t>u</a:t>
            </a:r>
            <a:r>
              <a:rPr lang="en-US" dirty="0" smtClean="0"/>
              <a:t> = 3</a:t>
            </a:r>
            <a:r>
              <a:rPr lang="en-US" b="1" dirty="0" smtClean="0"/>
              <a:t>i</a:t>
            </a:r>
            <a:r>
              <a:rPr lang="en-US" dirty="0" smtClean="0"/>
              <a:t> + 5</a:t>
            </a:r>
            <a:r>
              <a:rPr lang="en-US" b="1" dirty="0" smtClean="0"/>
              <a:t>j</a:t>
            </a:r>
            <a:r>
              <a:rPr lang="en-US" dirty="0" smtClean="0"/>
              <a:t> and </a:t>
            </a:r>
            <a:r>
              <a:rPr lang="en-US" b="1" dirty="0" smtClean="0"/>
              <a:t>v</a:t>
            </a:r>
            <a:r>
              <a:rPr lang="en-US" dirty="0" smtClean="0"/>
              <a:t> = 2</a:t>
            </a:r>
            <a:r>
              <a:rPr lang="en-US" b="1" dirty="0" smtClean="0"/>
              <a:t>i</a:t>
            </a:r>
            <a:r>
              <a:rPr lang="en-US" dirty="0" smtClean="0"/>
              <a:t> – 4</a:t>
            </a:r>
            <a:r>
              <a:rPr lang="en-US" b="1" dirty="0" smtClean="0"/>
              <a:t>j</a:t>
            </a:r>
            <a:r>
              <a:rPr lang="en-US" dirty="0" smtClean="0"/>
              <a:t>  find the following vectors.</a:t>
            </a:r>
          </a:p>
          <a:p>
            <a:pPr marL="0" indent="0">
              <a:buNone/>
            </a:pPr>
            <a:endParaRPr lang="en-US" dirty="0"/>
          </a:p>
          <a:p>
            <a:pPr marL="457200" indent="-457200">
              <a:buFont typeface="Arial"/>
              <a:buAutoNum type="arabicPeriod"/>
            </a:pPr>
            <a:r>
              <a:rPr lang="en-US" sz="3200" dirty="0" smtClean="0"/>
              <a:t>2</a:t>
            </a:r>
            <a:r>
              <a:rPr lang="en-US" sz="3200" b="1" dirty="0" smtClean="0"/>
              <a:t>u</a:t>
            </a:r>
            <a:r>
              <a:rPr lang="en-US" sz="3200" dirty="0" smtClean="0"/>
              <a:t> - </a:t>
            </a:r>
            <a:r>
              <a:rPr lang="en-US" sz="3200" b="1" dirty="0" smtClean="0"/>
              <a:t>v</a:t>
            </a:r>
            <a:r>
              <a:rPr lang="en-US" sz="3200" dirty="0" smtClean="0"/>
              <a:t> =</a:t>
            </a:r>
            <a:endParaRPr lang="en-US" sz="3200" dirty="0"/>
          </a:p>
          <a:p>
            <a:pPr marL="457200" indent="-457200">
              <a:buAutoNum type="arabicPeriod"/>
            </a:pPr>
            <a:endParaRPr lang="en-US" b="1" dirty="0"/>
          </a:p>
          <a:p>
            <a:pPr marL="0" indent="0">
              <a:buNone/>
            </a:pPr>
            <a:endParaRPr lang="en-US" dirty="0" smtClean="0"/>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342497" y="1923917"/>
            <a:ext cx="2904962" cy="584775"/>
          </a:xfrm>
          <a:prstGeom prst="rect">
            <a:avLst/>
          </a:prstGeom>
        </p:spPr>
        <p:txBody>
          <a:bodyPr wrap="none">
            <a:spAutoFit/>
          </a:bodyPr>
          <a:lstStyle/>
          <a:p>
            <a:r>
              <a:rPr lang="en-US" sz="3200" dirty="0" smtClean="0"/>
              <a:t>2(3</a:t>
            </a:r>
            <a:r>
              <a:rPr lang="en-US" sz="3200" b="1" dirty="0" smtClean="0"/>
              <a:t>i</a:t>
            </a:r>
            <a:r>
              <a:rPr lang="en-US" sz="3200" dirty="0" smtClean="0"/>
              <a:t>+5</a:t>
            </a:r>
            <a:r>
              <a:rPr lang="en-US" sz="3200" b="1" dirty="0" smtClean="0"/>
              <a:t>j</a:t>
            </a:r>
            <a:r>
              <a:rPr lang="en-US" sz="3200" dirty="0" smtClean="0"/>
              <a:t>) – (2</a:t>
            </a:r>
            <a:r>
              <a:rPr lang="en-US" sz="3200" b="1" dirty="0" smtClean="0"/>
              <a:t>i</a:t>
            </a:r>
            <a:r>
              <a:rPr lang="en-US" sz="3200" dirty="0" smtClean="0"/>
              <a:t>-4</a:t>
            </a:r>
            <a:r>
              <a:rPr lang="en-US" sz="3200" b="1" dirty="0" smtClean="0"/>
              <a:t>j</a:t>
            </a:r>
            <a:r>
              <a:rPr lang="en-US" sz="3200" dirty="0" smtClean="0"/>
              <a:t>) </a:t>
            </a:r>
            <a:endParaRPr lang="en-US" sz="3200" dirty="0"/>
          </a:p>
        </p:txBody>
      </p:sp>
      <p:sp>
        <p:nvSpPr>
          <p:cNvPr id="9" name="Rectangle 8"/>
          <p:cNvSpPr/>
          <p:nvPr/>
        </p:nvSpPr>
        <p:spPr>
          <a:xfrm>
            <a:off x="6019325" y="1923916"/>
            <a:ext cx="3401893" cy="584775"/>
          </a:xfrm>
          <a:prstGeom prst="rect">
            <a:avLst/>
          </a:prstGeom>
        </p:spPr>
        <p:txBody>
          <a:bodyPr wrap="none">
            <a:spAutoFit/>
          </a:bodyPr>
          <a:lstStyle/>
          <a:p>
            <a:r>
              <a:rPr lang="en-US" sz="3200" dirty="0"/>
              <a:t>= </a:t>
            </a:r>
            <a:r>
              <a:rPr lang="en-US" sz="3200" dirty="0" smtClean="0"/>
              <a:t>(6</a:t>
            </a:r>
            <a:r>
              <a:rPr lang="en-US" sz="3200" b="1" dirty="0" smtClean="0"/>
              <a:t>i</a:t>
            </a:r>
            <a:r>
              <a:rPr lang="en-US" sz="3200" dirty="0" smtClean="0"/>
              <a:t>+10</a:t>
            </a:r>
            <a:r>
              <a:rPr lang="en-US" sz="3200" b="1" dirty="0" smtClean="0"/>
              <a:t>j</a:t>
            </a:r>
            <a:r>
              <a:rPr lang="en-US" sz="3200" dirty="0" smtClean="0"/>
              <a:t>) </a:t>
            </a:r>
            <a:r>
              <a:rPr lang="en-US" sz="3200" dirty="0"/>
              <a:t>+ </a:t>
            </a:r>
            <a:r>
              <a:rPr lang="en-US" sz="3200" dirty="0" smtClean="0"/>
              <a:t>(-2</a:t>
            </a:r>
            <a:r>
              <a:rPr lang="en-US" sz="3200" b="1" dirty="0" smtClean="0"/>
              <a:t>i</a:t>
            </a:r>
            <a:r>
              <a:rPr lang="en-US" sz="3200" dirty="0" smtClean="0"/>
              <a:t>+4</a:t>
            </a:r>
            <a:r>
              <a:rPr lang="en-US" sz="3200" b="1" dirty="0" smtClean="0"/>
              <a:t>j</a:t>
            </a:r>
            <a:r>
              <a:rPr lang="en-US" sz="3200" dirty="0" smtClean="0"/>
              <a:t>) </a:t>
            </a:r>
            <a:endParaRPr lang="en-US" sz="3200" dirty="0"/>
          </a:p>
        </p:txBody>
      </p:sp>
      <p:sp>
        <p:nvSpPr>
          <p:cNvPr id="10" name="Rectangle 9"/>
          <p:cNvSpPr/>
          <p:nvPr/>
        </p:nvSpPr>
        <p:spPr>
          <a:xfrm>
            <a:off x="9262506" y="1923916"/>
            <a:ext cx="1503938" cy="584775"/>
          </a:xfrm>
          <a:prstGeom prst="rect">
            <a:avLst/>
          </a:prstGeom>
        </p:spPr>
        <p:txBody>
          <a:bodyPr wrap="none">
            <a:spAutoFit/>
          </a:bodyPr>
          <a:lstStyle/>
          <a:p>
            <a:r>
              <a:rPr lang="en-US" sz="3200" dirty="0"/>
              <a:t>= </a:t>
            </a:r>
            <a:r>
              <a:rPr lang="en-US" sz="3200" dirty="0" smtClean="0"/>
              <a:t>4</a:t>
            </a:r>
            <a:r>
              <a:rPr lang="en-US" sz="3200" b="1" dirty="0" smtClean="0"/>
              <a:t>i</a:t>
            </a:r>
            <a:r>
              <a:rPr lang="en-US" sz="3200" dirty="0" smtClean="0"/>
              <a:t>+14</a:t>
            </a:r>
            <a:r>
              <a:rPr lang="en-US" sz="3200" b="1" dirty="0" smtClean="0"/>
              <a:t>j</a:t>
            </a:r>
            <a:endParaRPr lang="en-US" sz="3200" b="1" dirty="0"/>
          </a:p>
        </p:txBody>
      </p:sp>
    </p:spTree>
    <p:extLst>
      <p:ext uri="{BB962C8B-B14F-4D97-AF65-F5344CB8AC3E}">
        <p14:creationId xmlns:p14="http://schemas.microsoft.com/office/powerpoint/2010/main" val="340971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Unit Vectors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018713" cy="5287991"/>
          </a:xfrm>
        </p:spPr>
        <p:txBody>
          <a:bodyPr anchor="t">
            <a:noAutofit/>
          </a:bodyPr>
          <a:lstStyle/>
          <a:p>
            <a:pPr marL="0" indent="0">
              <a:buNone/>
            </a:pPr>
            <a:r>
              <a:rPr lang="en-US" sz="3200" dirty="0" smtClean="0"/>
              <a:t>A </a:t>
            </a:r>
            <a:r>
              <a:rPr lang="en-US" sz="3200" b="1" u="sng" dirty="0" smtClean="0"/>
              <a:t>unit vector</a:t>
            </a:r>
            <a:r>
              <a:rPr lang="en-US" sz="3200" b="1" dirty="0" smtClean="0"/>
              <a:t> </a:t>
            </a:r>
            <a:r>
              <a:rPr lang="en-US" sz="3200" dirty="0" smtClean="0"/>
              <a:t>is a vector of </a:t>
            </a:r>
            <a:r>
              <a:rPr lang="en-US" sz="3200" u="sng" dirty="0" smtClean="0"/>
              <a:t>magnitude 1</a:t>
            </a:r>
            <a:r>
              <a:rPr lang="en-US" sz="3200" dirty="0" smtClean="0"/>
              <a:t> (in any direction).</a:t>
            </a:r>
          </a:p>
          <a:p>
            <a:pPr marL="0" indent="0">
              <a:buNone/>
            </a:pPr>
            <a:endParaRPr lang="en-US" sz="3200" dirty="0"/>
          </a:p>
          <a:p>
            <a:pPr marL="0" indent="0">
              <a:buNone/>
            </a:pPr>
            <a:r>
              <a:rPr lang="en-US" sz="3200" dirty="0" smtClean="0"/>
              <a:t>To find a unit vector in a specific direction (the direction of another given vector), you must “divide” the given vector using scalar multiplication so that the new vector’s magnitude is 1. </a:t>
            </a:r>
          </a:p>
          <a:p>
            <a:pPr marL="0" indent="0">
              <a:buNone/>
            </a:pPr>
            <a:endParaRPr lang="en-US" sz="3200" dirty="0"/>
          </a:p>
          <a:p>
            <a:pPr marL="971550" lvl="1" indent="-514350">
              <a:buAutoNum type="arabicPeriod"/>
            </a:pPr>
            <a:r>
              <a:rPr lang="en-US" sz="2800" dirty="0" smtClean="0"/>
              <a:t>Find the magnitude of the given directional vector.</a:t>
            </a:r>
          </a:p>
          <a:p>
            <a:pPr marL="971550" lvl="1" indent="-514350">
              <a:buAutoNum type="arabicPeriod"/>
            </a:pPr>
            <a:r>
              <a:rPr lang="en-US" sz="2800" dirty="0" smtClean="0"/>
              <a:t>Multiply by the reciprocal of the magnitude.</a:t>
            </a:r>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652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Unit Vectors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493325" cy="987297"/>
          </a:xfrm>
        </p:spPr>
        <p:txBody>
          <a:bodyPr anchor="t">
            <a:noAutofit/>
          </a:bodyPr>
          <a:lstStyle/>
          <a:p>
            <a:pPr marL="0" indent="0">
              <a:buNone/>
            </a:pPr>
            <a:r>
              <a:rPr lang="en-US" sz="3200" dirty="0" smtClean="0"/>
              <a:t>Example: Find the unit vector in the same direction as -3</a:t>
            </a:r>
            <a:r>
              <a:rPr lang="en-US" sz="3200" b="1" dirty="0" smtClean="0"/>
              <a:t>i</a:t>
            </a:r>
            <a:r>
              <a:rPr lang="en-US" sz="3200" dirty="0" smtClean="0"/>
              <a:t>+4</a:t>
            </a:r>
            <a:r>
              <a:rPr lang="en-US" sz="3200" b="1" dirty="0" smtClean="0"/>
              <a:t>j</a:t>
            </a:r>
            <a:r>
              <a:rPr lang="en-US" sz="3200" dirty="0" smtClean="0"/>
              <a:t>.</a:t>
            </a:r>
          </a:p>
          <a:p>
            <a:pPr marL="0" indent="0">
              <a:buNone/>
            </a:pPr>
            <a:endParaRPr lang="en-US" sz="3200" dirty="0"/>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946534" y="2235917"/>
            <a:ext cx="1510350" cy="584775"/>
          </a:xfrm>
          <a:prstGeom prst="rect">
            <a:avLst/>
          </a:prstGeom>
        </p:spPr>
        <p:txBody>
          <a:bodyPr wrap="none">
            <a:spAutoFit/>
          </a:bodyPr>
          <a:lstStyle/>
          <a:p>
            <a:r>
              <a:rPr lang="en-US" sz="3200" dirty="0" smtClean="0"/>
              <a:t>||-3</a:t>
            </a:r>
            <a:r>
              <a:rPr lang="en-US" sz="3200" b="1" dirty="0" smtClean="0"/>
              <a:t>i</a:t>
            </a:r>
            <a:r>
              <a:rPr lang="en-US" sz="3200" dirty="0" smtClean="0"/>
              <a:t>+4</a:t>
            </a:r>
            <a:r>
              <a:rPr lang="en-US" sz="3200" b="1" dirty="0" smtClean="0"/>
              <a:t>j</a:t>
            </a:r>
            <a:r>
              <a:rPr lang="en-US" sz="3200" dirty="0" smtClean="0"/>
              <a:t>||</a:t>
            </a:r>
            <a:endParaRPr lang="en-US" sz="3200" dirty="0"/>
          </a:p>
        </p:txBody>
      </p:sp>
      <mc:AlternateContent xmlns:mc="http://schemas.openxmlformats.org/markup-compatibility/2006" xmlns:a14="http://schemas.microsoft.com/office/drawing/2010/main">
        <mc:Choice Requires="a14">
          <p:sp>
            <p:nvSpPr>
              <p:cNvPr id="6" name="Rectangle 5"/>
              <p:cNvSpPr/>
              <p:nvPr/>
            </p:nvSpPr>
            <p:spPr>
              <a:xfrm>
                <a:off x="3515752" y="2235917"/>
                <a:ext cx="1988301" cy="645048"/>
              </a:xfrm>
              <a:prstGeom prst="rect">
                <a:avLst/>
              </a:prstGeom>
            </p:spPr>
            <p:txBody>
              <a:bodyPr wrap="none">
                <a:spAutoFit/>
              </a:bodyPr>
              <a:lstStyle/>
              <a:p>
                <a:r>
                  <a:rPr lang="en-US" sz="3200" dirty="0" smtClean="0"/>
                  <a:t>=</a:t>
                </a:r>
                <a14:m>
                  <m:oMath xmlns:m="http://schemas.openxmlformats.org/officeDocument/2006/math">
                    <m:rad>
                      <m:radPr>
                        <m:degHide m:val="on"/>
                        <m:ctrlPr>
                          <a:rPr lang="en-US" sz="3200" i="1" smtClean="0">
                            <a:latin typeface="Cambria Math" panose="02040503050406030204" pitchFamily="18" charset="0"/>
                          </a:rPr>
                        </m:ctrlPr>
                      </m:radPr>
                      <m:deg/>
                      <m:e>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3</m:t>
                            </m:r>
                          </m:e>
                          <m:sup>
                            <m:r>
                              <a:rPr lang="en-US" sz="3200" b="0" i="1" smtClean="0">
                                <a:latin typeface="Cambria Math" panose="02040503050406030204" pitchFamily="18" charset="0"/>
                              </a:rPr>
                              <m:t>2</m:t>
                            </m:r>
                          </m:sup>
                        </m:sSup>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4</m:t>
                            </m:r>
                          </m:e>
                          <m:sup>
                            <m:r>
                              <a:rPr lang="en-US" sz="3200" b="0" i="1" smtClean="0">
                                <a:latin typeface="Cambria Math" panose="02040503050406030204" pitchFamily="18" charset="0"/>
                              </a:rPr>
                              <m:t>2</m:t>
                            </m:r>
                          </m:sup>
                        </m:sSup>
                      </m:e>
                    </m:rad>
                  </m:oMath>
                </a14:m>
                <a:endParaRPr lang="en-US" sz="3200" dirty="0"/>
              </a:p>
            </p:txBody>
          </p:sp>
        </mc:Choice>
        <mc:Fallback xmlns="">
          <p:sp>
            <p:nvSpPr>
              <p:cNvPr id="6" name="Rectangle 5"/>
              <p:cNvSpPr>
                <a:spLocks noRot="1" noChangeAspect="1" noMove="1" noResize="1" noEditPoints="1" noAdjustHandles="1" noChangeArrowheads="1" noChangeShapeType="1" noTextEdit="1"/>
              </p:cNvSpPr>
              <p:nvPr/>
            </p:nvSpPr>
            <p:spPr>
              <a:xfrm>
                <a:off x="3515752" y="2235917"/>
                <a:ext cx="1988301" cy="645048"/>
              </a:xfrm>
              <a:prstGeom prst="rect">
                <a:avLst/>
              </a:prstGeom>
              <a:blipFill rotWithShape="0">
                <a:blip r:embed="rId2"/>
                <a:stretch>
                  <a:fillRect l="-7975" t="-1887" b="-3113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504053" y="2235917"/>
                <a:ext cx="1835567" cy="627095"/>
              </a:xfrm>
              <a:prstGeom prst="rect">
                <a:avLst/>
              </a:prstGeom>
            </p:spPr>
            <p:txBody>
              <a:bodyPr wrap="none">
                <a:spAutoFit/>
              </a:bodyPr>
              <a:lstStyle/>
              <a:p>
                <a:r>
                  <a:rPr lang="en-US" sz="3200" dirty="0" smtClean="0"/>
                  <a:t>=</a:t>
                </a:r>
                <a14:m>
                  <m:oMath xmlns:m="http://schemas.openxmlformats.org/officeDocument/2006/math">
                    <m:rad>
                      <m:radPr>
                        <m:degHide m:val="on"/>
                        <m:ctrlPr>
                          <a:rPr lang="en-US" sz="3200" i="1" smtClean="0">
                            <a:latin typeface="Cambria Math" panose="02040503050406030204" pitchFamily="18" charset="0"/>
                          </a:rPr>
                        </m:ctrlPr>
                      </m:radPr>
                      <m:deg/>
                      <m:e>
                        <m:r>
                          <a:rPr lang="en-US" sz="3200" i="1" smtClean="0">
                            <a:latin typeface="Cambria Math" panose="02040503050406030204" pitchFamily="18" charset="0"/>
                          </a:rPr>
                          <m:t>9</m:t>
                        </m:r>
                        <m:r>
                          <a:rPr lang="en-US" sz="3200" b="0" i="1" smtClean="0">
                            <a:latin typeface="Cambria Math" panose="02040503050406030204" pitchFamily="18" charset="0"/>
                          </a:rPr>
                          <m:t>+16</m:t>
                        </m:r>
                      </m:e>
                    </m:rad>
                  </m:oMath>
                </a14:m>
                <a:endParaRPr lang="en-US" sz="3200" dirty="0"/>
              </a:p>
            </p:txBody>
          </p:sp>
        </mc:Choice>
        <mc:Fallback xmlns="">
          <p:sp>
            <p:nvSpPr>
              <p:cNvPr id="7" name="Rectangle 6"/>
              <p:cNvSpPr>
                <a:spLocks noRot="1" noChangeAspect="1" noMove="1" noResize="1" noEditPoints="1" noAdjustHandles="1" noChangeArrowheads="1" noChangeShapeType="1" noTextEdit="1"/>
              </p:cNvSpPr>
              <p:nvPr/>
            </p:nvSpPr>
            <p:spPr>
              <a:xfrm>
                <a:off x="5504053" y="2235917"/>
                <a:ext cx="1835567" cy="627095"/>
              </a:xfrm>
              <a:prstGeom prst="rect">
                <a:avLst/>
              </a:prstGeom>
              <a:blipFill rotWithShape="0">
                <a:blip r:embed="rId3"/>
                <a:stretch>
                  <a:fillRect l="-8638" t="-4854" b="-320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7339620" y="2217964"/>
                <a:ext cx="1119409" cy="636200"/>
              </a:xfrm>
              <a:prstGeom prst="rect">
                <a:avLst/>
              </a:prstGeom>
            </p:spPr>
            <p:txBody>
              <a:bodyPr wrap="none">
                <a:spAutoFit/>
              </a:bodyPr>
              <a:lstStyle/>
              <a:p>
                <a:r>
                  <a:rPr lang="en-US" sz="3200" dirty="0" smtClean="0"/>
                  <a:t>=</a:t>
                </a:r>
                <a14:m>
                  <m:oMath xmlns:m="http://schemas.openxmlformats.org/officeDocument/2006/math">
                    <m:rad>
                      <m:radPr>
                        <m:degHide m:val="on"/>
                        <m:ctrlPr>
                          <a:rPr lang="en-US" sz="3200" i="1" smtClean="0">
                            <a:latin typeface="Cambria Math" panose="02040503050406030204" pitchFamily="18" charset="0"/>
                          </a:rPr>
                        </m:ctrlPr>
                      </m:radPr>
                      <m:deg/>
                      <m:e>
                        <m:r>
                          <a:rPr lang="en-US" sz="3200" i="1" smtClean="0">
                            <a:latin typeface="Cambria Math" panose="02040503050406030204" pitchFamily="18" charset="0"/>
                          </a:rPr>
                          <m:t>2</m:t>
                        </m:r>
                        <m:r>
                          <a:rPr lang="en-US" sz="3200" b="0" i="1" smtClean="0">
                            <a:latin typeface="Cambria Math" panose="02040503050406030204" pitchFamily="18" charset="0"/>
                          </a:rPr>
                          <m:t>5</m:t>
                        </m:r>
                      </m:e>
                    </m:rad>
                  </m:oMath>
                </a14:m>
                <a:endParaRPr lang="en-US" sz="3200" dirty="0"/>
              </a:p>
            </p:txBody>
          </p:sp>
        </mc:Choice>
        <mc:Fallback xmlns="">
          <p:sp>
            <p:nvSpPr>
              <p:cNvPr id="8" name="Rectangle 7"/>
              <p:cNvSpPr>
                <a:spLocks noRot="1" noChangeAspect="1" noMove="1" noResize="1" noEditPoints="1" noAdjustHandles="1" noChangeArrowheads="1" noChangeShapeType="1" noTextEdit="1"/>
              </p:cNvSpPr>
              <p:nvPr/>
            </p:nvSpPr>
            <p:spPr>
              <a:xfrm>
                <a:off x="7339620" y="2217964"/>
                <a:ext cx="1119409" cy="636200"/>
              </a:xfrm>
              <a:prstGeom prst="rect">
                <a:avLst/>
              </a:prstGeom>
              <a:blipFill rotWithShape="0">
                <a:blip r:embed="rId4"/>
                <a:stretch>
                  <a:fillRect l="-13587" t="-3846" b="-317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8418440" y="2243676"/>
                <a:ext cx="622286" cy="584775"/>
              </a:xfrm>
              <a:prstGeom prst="rect">
                <a:avLst/>
              </a:prstGeom>
            </p:spPr>
            <p:txBody>
              <a:bodyPr wrap="none">
                <a:spAutoFit/>
              </a:bodyPr>
              <a:lstStyle/>
              <a:p>
                <a:r>
                  <a:rPr lang="en-US" sz="3200" dirty="0" smtClean="0"/>
                  <a:t>=</a:t>
                </a:r>
                <a14:m>
                  <m:oMath xmlns:m="http://schemas.openxmlformats.org/officeDocument/2006/math">
                    <m:r>
                      <a:rPr lang="en-US" sz="3200" b="0" i="0" smtClean="0">
                        <a:latin typeface="Cambria Math" panose="02040503050406030204" pitchFamily="18" charset="0"/>
                      </a:rPr>
                      <m:t>5</m:t>
                    </m:r>
                  </m:oMath>
                </a14:m>
                <a:endParaRPr lang="en-US" sz="3200" dirty="0"/>
              </a:p>
            </p:txBody>
          </p:sp>
        </mc:Choice>
        <mc:Fallback xmlns="">
          <p:sp>
            <p:nvSpPr>
              <p:cNvPr id="9" name="Rectangle 8"/>
              <p:cNvSpPr>
                <a:spLocks noRot="1" noChangeAspect="1" noMove="1" noResize="1" noEditPoints="1" noAdjustHandles="1" noChangeArrowheads="1" noChangeShapeType="1" noTextEdit="1"/>
              </p:cNvSpPr>
              <p:nvPr/>
            </p:nvSpPr>
            <p:spPr>
              <a:xfrm>
                <a:off x="8418440" y="2243676"/>
                <a:ext cx="622286" cy="584775"/>
              </a:xfrm>
              <a:prstGeom prst="rect">
                <a:avLst/>
              </a:prstGeom>
              <a:blipFill rotWithShape="0">
                <a:blip r:embed="rId5"/>
                <a:stretch>
                  <a:fillRect l="-25490" t="-12500" b="-34375"/>
                </a:stretch>
              </a:blipFill>
            </p:spPr>
            <p:txBody>
              <a:bodyPr/>
              <a:lstStyle/>
              <a:p>
                <a:r>
                  <a:rPr lang="en-US">
                    <a:noFill/>
                  </a:rPr>
                  <a:t> </a:t>
                </a:r>
              </a:p>
            </p:txBody>
          </p:sp>
        </mc:Fallback>
      </mc:AlternateContent>
      <p:sp>
        <p:nvSpPr>
          <p:cNvPr id="10" name="TextBox 9"/>
          <p:cNvSpPr txBox="1"/>
          <p:nvPr/>
        </p:nvSpPr>
        <p:spPr>
          <a:xfrm>
            <a:off x="1330524" y="1730132"/>
            <a:ext cx="3906839" cy="400110"/>
          </a:xfrm>
          <a:prstGeom prst="rect">
            <a:avLst/>
          </a:prstGeom>
          <a:noFill/>
        </p:spPr>
        <p:txBody>
          <a:bodyPr wrap="none" rtlCol="0">
            <a:spAutoFit/>
          </a:bodyPr>
          <a:lstStyle/>
          <a:p>
            <a:r>
              <a:rPr lang="en-US" sz="2000" dirty="0" smtClean="0">
                <a:solidFill>
                  <a:schemeClr val="accent6">
                    <a:lumMod val="50000"/>
                  </a:schemeClr>
                </a:solidFill>
                <a:latin typeface="Kristen ITC" panose="03050502040202030202" pitchFamily="66" charset="0"/>
              </a:rPr>
              <a:t>1. Find the magnitude of -3i+4j</a:t>
            </a:r>
            <a:endParaRPr lang="en-US" sz="2000" dirty="0">
              <a:solidFill>
                <a:schemeClr val="accent6">
                  <a:lumMod val="50000"/>
                </a:schemeClr>
              </a:solidFill>
              <a:latin typeface="Kristen ITC" panose="03050502040202030202" pitchFamily="66" charset="0"/>
            </a:endParaRPr>
          </a:p>
        </p:txBody>
      </p:sp>
      <p:sp>
        <p:nvSpPr>
          <p:cNvPr id="11" name="TextBox 10"/>
          <p:cNvSpPr txBox="1"/>
          <p:nvPr/>
        </p:nvSpPr>
        <p:spPr>
          <a:xfrm>
            <a:off x="1330523" y="3213892"/>
            <a:ext cx="7007046" cy="400110"/>
          </a:xfrm>
          <a:prstGeom prst="rect">
            <a:avLst/>
          </a:prstGeom>
          <a:noFill/>
        </p:spPr>
        <p:txBody>
          <a:bodyPr wrap="none" rtlCol="0">
            <a:spAutoFit/>
          </a:bodyPr>
          <a:lstStyle/>
          <a:p>
            <a:r>
              <a:rPr lang="en-US" sz="2000" dirty="0" smtClean="0">
                <a:solidFill>
                  <a:schemeClr val="accent6">
                    <a:lumMod val="50000"/>
                  </a:schemeClr>
                </a:solidFill>
                <a:latin typeface="Kristen ITC" panose="03050502040202030202" pitchFamily="66" charset="0"/>
              </a:rPr>
              <a:t>2. Find the unit vector by multiplying by the reciprocal.</a:t>
            </a:r>
            <a:endParaRPr lang="en-US" sz="2000" dirty="0">
              <a:solidFill>
                <a:schemeClr val="accent6">
                  <a:lumMod val="50000"/>
                </a:schemeClr>
              </a:solidFill>
              <a:latin typeface="Kristen ITC" panose="03050502040202030202" pitchFamily="66" charset="0"/>
            </a:endParaRPr>
          </a:p>
        </p:txBody>
      </p:sp>
      <mc:AlternateContent xmlns:mc="http://schemas.openxmlformats.org/markup-compatibility/2006" xmlns:a14="http://schemas.microsoft.com/office/drawing/2010/main">
        <mc:Choice Requires="a14">
          <p:sp>
            <p:nvSpPr>
              <p:cNvPr id="12" name="Rectangle 11"/>
              <p:cNvSpPr/>
              <p:nvPr/>
            </p:nvSpPr>
            <p:spPr>
              <a:xfrm>
                <a:off x="2036968" y="3749814"/>
                <a:ext cx="1657313" cy="790794"/>
              </a:xfrm>
              <a:prstGeom prst="rect">
                <a:avLst/>
              </a:prstGeom>
            </p:spPr>
            <p:txBody>
              <a:bodyPr wrap="none">
                <a:spAutoFit/>
              </a:bodyPr>
              <a:lstStyle/>
              <a:p>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5</m:t>
                        </m:r>
                      </m:den>
                    </m:f>
                    <m:r>
                      <a:rPr lang="en-US" sz="3200" b="0" i="0" smtClean="0">
                        <a:latin typeface="Cambria Math" panose="02040503050406030204" pitchFamily="18" charset="0"/>
                      </a:rPr>
                      <m:t>(</m:t>
                    </m:r>
                  </m:oMath>
                </a14:m>
                <a:r>
                  <a:rPr lang="en-US" sz="3200" dirty="0" smtClean="0"/>
                  <a:t>-3</a:t>
                </a:r>
                <a:r>
                  <a:rPr lang="en-US" sz="3200" b="1" dirty="0" smtClean="0"/>
                  <a:t>i</a:t>
                </a:r>
                <a:r>
                  <a:rPr lang="en-US" sz="3200" dirty="0" smtClean="0"/>
                  <a:t>+4</a:t>
                </a:r>
                <a:r>
                  <a:rPr lang="en-US" sz="3200" b="1" dirty="0" smtClean="0"/>
                  <a:t>j</a:t>
                </a:r>
                <a:r>
                  <a:rPr lang="en-US" sz="3200" dirty="0" smtClean="0"/>
                  <a:t>)</a:t>
                </a:r>
                <a:endParaRPr lang="en-US" sz="3200" dirty="0"/>
              </a:p>
            </p:txBody>
          </p:sp>
        </mc:Choice>
        <mc:Fallback xmlns="">
          <p:sp>
            <p:nvSpPr>
              <p:cNvPr id="12" name="Rectangle 11"/>
              <p:cNvSpPr>
                <a:spLocks noRot="1" noChangeAspect="1" noMove="1" noResize="1" noEditPoints="1" noAdjustHandles="1" noChangeArrowheads="1" noChangeShapeType="1" noTextEdit="1"/>
              </p:cNvSpPr>
              <p:nvPr/>
            </p:nvSpPr>
            <p:spPr>
              <a:xfrm>
                <a:off x="2036968" y="3749814"/>
                <a:ext cx="1657313" cy="790794"/>
              </a:xfrm>
              <a:prstGeom prst="rect">
                <a:avLst/>
              </a:prstGeom>
              <a:blipFill rotWithShape="0">
                <a:blip r:embed="rId6"/>
                <a:stretch>
                  <a:fillRect r="-9926" b="-115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3539302" y="3751174"/>
                <a:ext cx="2110514" cy="791820"/>
              </a:xfrm>
              <a:prstGeom prst="rect">
                <a:avLst/>
              </a:prstGeom>
            </p:spPr>
            <p:txBody>
              <a:bodyPr wrap="none">
                <a:spAutoFit/>
              </a:bodyPr>
              <a:lstStyle/>
              <a:p>
                <a:r>
                  <a:rPr lang="en-US" sz="3200" dirty="0" smtClean="0"/>
                  <a:t>= </a:t>
                </a:r>
                <a14:m>
                  <m:oMath xmlns:m="http://schemas.openxmlformats.org/officeDocument/2006/math">
                    <m:r>
                      <a:rPr lang="en-US" sz="3200" i="1">
                        <a:latin typeface="Cambria Math" panose="02040503050406030204" pitchFamily="18" charset="0"/>
                      </a:rPr>
                      <m:t>−</m:t>
                    </m:r>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5</m:t>
                        </m:r>
                      </m:den>
                    </m:f>
                    <m:r>
                      <a:rPr lang="en-US" sz="3200" b="1" i="1" smtClean="0">
                        <a:latin typeface="Cambria Math" panose="02040503050406030204" pitchFamily="18" charset="0"/>
                      </a:rPr>
                      <m:t>𝒊</m:t>
                    </m:r>
                    <m:r>
                      <a:rPr lang="en-US" sz="3200" b="0" i="1" smtClean="0">
                        <a:latin typeface="Cambria Math" panose="02040503050406030204" pitchFamily="18" charset="0"/>
                      </a:rPr>
                      <m:t>+</m:t>
                    </m:r>
                  </m:oMath>
                </a14:m>
                <a:r>
                  <a:rPr lang="en-US" sz="3200" dirty="0" smtClean="0"/>
                  <a:t>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4</m:t>
                        </m:r>
                      </m:num>
                      <m:den>
                        <m:r>
                          <a:rPr lang="en-US" sz="3200" i="1">
                            <a:latin typeface="Cambria Math" panose="02040503050406030204" pitchFamily="18" charset="0"/>
                          </a:rPr>
                          <m:t>5</m:t>
                        </m:r>
                      </m:den>
                    </m:f>
                    <m:r>
                      <a:rPr lang="en-US" sz="3200" b="1" i="1" smtClean="0">
                        <a:latin typeface="Cambria Math" panose="02040503050406030204" pitchFamily="18" charset="0"/>
                      </a:rPr>
                      <m:t>𝒋</m:t>
                    </m:r>
                  </m:oMath>
                </a14:m>
                <a:endParaRPr lang="en-US" sz="3200" b="1" dirty="0"/>
              </a:p>
            </p:txBody>
          </p:sp>
        </mc:Choice>
        <mc:Fallback xmlns="">
          <p:sp>
            <p:nvSpPr>
              <p:cNvPr id="13" name="Rectangle 12"/>
              <p:cNvSpPr>
                <a:spLocks noRot="1" noChangeAspect="1" noMove="1" noResize="1" noEditPoints="1" noAdjustHandles="1" noChangeArrowheads="1" noChangeShapeType="1" noTextEdit="1"/>
              </p:cNvSpPr>
              <p:nvPr/>
            </p:nvSpPr>
            <p:spPr>
              <a:xfrm>
                <a:off x="3539302" y="3751174"/>
                <a:ext cx="2110514" cy="791820"/>
              </a:xfrm>
              <a:prstGeom prst="rect">
                <a:avLst/>
              </a:prstGeom>
              <a:blipFill rotWithShape="0">
                <a:blip r:embed="rId7"/>
                <a:stretch>
                  <a:fillRect l="-7514" b="-12308"/>
                </a:stretch>
              </a:blipFill>
            </p:spPr>
            <p:txBody>
              <a:bodyPr/>
              <a:lstStyle/>
              <a:p>
                <a:r>
                  <a:rPr lang="en-US">
                    <a:noFill/>
                  </a:rPr>
                  <a:t> </a:t>
                </a:r>
              </a:p>
            </p:txBody>
          </p:sp>
        </mc:Fallback>
      </mc:AlternateContent>
    </p:spTree>
    <p:extLst>
      <p:ext uri="{BB962C8B-B14F-4D97-AF65-F5344CB8AC3E}">
        <p14:creationId xmlns:p14="http://schemas.microsoft.com/office/powerpoint/2010/main" val="161296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Finding a NEW Vector in the Same Direction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018713" cy="5287991"/>
          </a:xfrm>
        </p:spPr>
        <p:txBody>
          <a:bodyPr anchor="t">
            <a:noAutofit/>
          </a:bodyPr>
          <a:lstStyle/>
          <a:p>
            <a:pPr marL="0" indent="0">
              <a:buNone/>
            </a:pPr>
            <a:r>
              <a:rPr lang="en-US" sz="3200" dirty="0" smtClean="0"/>
              <a:t>If you need a vector of a different magnitude in the same direction as a given</a:t>
            </a:r>
          </a:p>
          <a:p>
            <a:pPr marL="0" indent="0">
              <a:buNone/>
            </a:pPr>
            <a:endParaRPr lang="en-US" sz="3200" dirty="0"/>
          </a:p>
          <a:p>
            <a:pPr marL="971550" lvl="1" indent="-514350">
              <a:buAutoNum type="arabicPeriod"/>
            </a:pPr>
            <a:r>
              <a:rPr lang="en-US" sz="2800" dirty="0" smtClean="0"/>
              <a:t>Find the unit vector in the same direction.</a:t>
            </a:r>
          </a:p>
          <a:p>
            <a:pPr marL="971550" lvl="1" indent="-514350">
              <a:buAutoNum type="arabicPeriod"/>
            </a:pPr>
            <a:r>
              <a:rPr lang="en-US" sz="2800" dirty="0" smtClean="0"/>
              <a:t>Multiply by the new magnitude.</a:t>
            </a:r>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48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68217"/>
            <a:ext cx="10018713" cy="685800"/>
          </a:xfrm>
        </p:spPr>
        <p:txBody>
          <a:bodyPr>
            <a:normAutofit fontScale="90000"/>
          </a:bodyPr>
          <a:lstStyle/>
          <a:p>
            <a:pPr algn="r"/>
            <a:r>
              <a:rPr lang="en-US" b="1" dirty="0" smtClean="0">
                <a:effectLst>
                  <a:outerShdw blurRad="38100" dist="38100" dir="2700000" algn="tl">
                    <a:srgbClr val="000000">
                      <a:alpha val="43137"/>
                    </a:srgbClr>
                  </a:outerShdw>
                </a:effectLst>
              </a:rPr>
              <a:t>Unit Vectors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112808"/>
            <a:ext cx="10493325" cy="987297"/>
          </a:xfrm>
        </p:spPr>
        <p:txBody>
          <a:bodyPr anchor="t">
            <a:noAutofit/>
          </a:bodyPr>
          <a:lstStyle/>
          <a:p>
            <a:pPr marL="0" indent="0">
              <a:buNone/>
            </a:pPr>
            <a:r>
              <a:rPr lang="en-US" sz="3200" dirty="0" smtClean="0"/>
              <a:t>Example: Find the vector of magnitude 30 in the same direction as &lt;-3, 4&gt;.</a:t>
            </a:r>
          </a:p>
          <a:p>
            <a:pPr marL="0" indent="0">
              <a:buNone/>
            </a:pPr>
            <a:endParaRPr lang="en-US" sz="3200" dirty="0"/>
          </a:p>
        </p:txBody>
      </p:sp>
      <p:cxnSp>
        <p:nvCxnSpPr>
          <p:cNvPr id="4" name="Straight Connector 3"/>
          <p:cNvCxnSpPr/>
          <p:nvPr/>
        </p:nvCxnSpPr>
        <p:spPr>
          <a:xfrm>
            <a:off x="1423358" y="830375"/>
            <a:ext cx="1076864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356404" y="2382537"/>
            <a:ext cx="3158237" cy="400110"/>
          </a:xfrm>
          <a:prstGeom prst="rect">
            <a:avLst/>
          </a:prstGeom>
          <a:noFill/>
        </p:spPr>
        <p:txBody>
          <a:bodyPr wrap="none" rtlCol="0">
            <a:spAutoFit/>
          </a:bodyPr>
          <a:lstStyle/>
          <a:p>
            <a:r>
              <a:rPr lang="en-US" sz="2000" dirty="0" smtClean="0">
                <a:solidFill>
                  <a:schemeClr val="accent6">
                    <a:lumMod val="50000"/>
                  </a:schemeClr>
                </a:solidFill>
                <a:latin typeface="Kristen ITC" panose="03050502040202030202" pitchFamily="66" charset="0"/>
              </a:rPr>
              <a:t>1. Find the Unit Vector.</a:t>
            </a:r>
            <a:endParaRPr lang="en-US" sz="2000" dirty="0">
              <a:solidFill>
                <a:schemeClr val="accent6">
                  <a:lumMod val="50000"/>
                </a:schemeClr>
              </a:solidFill>
              <a:latin typeface="Kristen ITC" panose="03050502040202030202" pitchFamily="66" charset="0"/>
            </a:endParaRPr>
          </a:p>
        </p:txBody>
      </p:sp>
      <p:sp>
        <p:nvSpPr>
          <p:cNvPr id="11" name="TextBox 10"/>
          <p:cNvSpPr txBox="1"/>
          <p:nvPr/>
        </p:nvSpPr>
        <p:spPr>
          <a:xfrm>
            <a:off x="1356403" y="3866297"/>
            <a:ext cx="4793300" cy="400110"/>
          </a:xfrm>
          <a:prstGeom prst="rect">
            <a:avLst/>
          </a:prstGeom>
          <a:noFill/>
        </p:spPr>
        <p:txBody>
          <a:bodyPr wrap="none" rtlCol="0">
            <a:spAutoFit/>
          </a:bodyPr>
          <a:lstStyle/>
          <a:p>
            <a:r>
              <a:rPr lang="en-US" sz="2000" dirty="0" smtClean="0">
                <a:solidFill>
                  <a:schemeClr val="accent6">
                    <a:lumMod val="50000"/>
                  </a:schemeClr>
                </a:solidFill>
                <a:latin typeface="Kristen ITC" panose="03050502040202030202" pitchFamily="66" charset="0"/>
              </a:rPr>
              <a:t>2. Multiply by the needed magnitude.</a:t>
            </a:r>
            <a:endParaRPr lang="en-US" sz="2000" dirty="0">
              <a:solidFill>
                <a:schemeClr val="accent6">
                  <a:lumMod val="50000"/>
                </a:schemeClr>
              </a:solidFill>
              <a:latin typeface="Kristen ITC" panose="03050502040202030202" pitchFamily="66" charset="0"/>
            </a:endParaRPr>
          </a:p>
        </p:txBody>
      </p:sp>
      <mc:AlternateContent xmlns:mc="http://schemas.openxmlformats.org/markup-compatibility/2006" xmlns:a14="http://schemas.microsoft.com/office/drawing/2010/main">
        <mc:Choice Requires="a14">
          <p:sp>
            <p:nvSpPr>
              <p:cNvPr id="13" name="Rectangle 12"/>
              <p:cNvSpPr/>
              <p:nvPr/>
            </p:nvSpPr>
            <p:spPr>
              <a:xfrm>
                <a:off x="4445077" y="2669169"/>
                <a:ext cx="1616148" cy="791820"/>
              </a:xfrm>
              <a:prstGeom prst="rect">
                <a:avLst/>
              </a:prstGeom>
            </p:spPr>
            <p:txBody>
              <a:bodyPr wrap="none">
                <a:spAutoFit/>
              </a:bodyPr>
              <a:lstStyle/>
              <a:p>
                <a:r>
                  <a:rPr lang="en-US" sz="3200" dirty="0" smtClean="0"/>
                  <a:t> &lt;-</a:t>
                </a:r>
                <a14:m>
                  <m:oMath xmlns:m="http://schemas.openxmlformats.org/officeDocument/2006/math">
                    <m:r>
                      <a:rPr lang="en-US" sz="3200" b="0" i="0" smtClean="0">
                        <a:latin typeface="Cambria Math" panose="02040503050406030204" pitchFamily="18" charset="0"/>
                      </a:rPr>
                      <m:t> </m:t>
                    </m:r>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5</m:t>
                        </m:r>
                      </m:den>
                    </m:f>
                  </m:oMath>
                </a14:m>
                <a:r>
                  <a:rPr lang="en-US" sz="3200" dirty="0" smtClean="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4</m:t>
                        </m:r>
                      </m:num>
                      <m:den>
                        <m:r>
                          <a:rPr lang="en-US" sz="3200" i="1">
                            <a:latin typeface="Cambria Math" panose="02040503050406030204" pitchFamily="18" charset="0"/>
                          </a:rPr>
                          <m:t>5</m:t>
                        </m:r>
                      </m:den>
                    </m:f>
                  </m:oMath>
                </a14:m>
                <a:r>
                  <a:rPr lang="en-US" sz="3200" b="1" dirty="0" smtClean="0"/>
                  <a:t> </a:t>
                </a:r>
                <a:r>
                  <a:rPr lang="en-US" sz="3200" dirty="0" smtClean="0"/>
                  <a:t>&gt;</a:t>
                </a:r>
                <a:endParaRPr lang="en-US" sz="3200" dirty="0"/>
              </a:p>
            </p:txBody>
          </p:sp>
        </mc:Choice>
        <mc:Fallback xmlns="">
          <p:sp>
            <p:nvSpPr>
              <p:cNvPr id="13" name="Rectangle 12"/>
              <p:cNvSpPr>
                <a:spLocks noRot="1" noChangeAspect="1" noMove="1" noResize="1" noEditPoints="1" noAdjustHandles="1" noChangeArrowheads="1" noChangeShapeType="1" noTextEdit="1"/>
              </p:cNvSpPr>
              <p:nvPr/>
            </p:nvSpPr>
            <p:spPr>
              <a:xfrm>
                <a:off x="4445077" y="2669169"/>
                <a:ext cx="1616148" cy="791820"/>
              </a:xfrm>
              <a:prstGeom prst="rect">
                <a:avLst/>
              </a:prstGeom>
              <a:blipFill rotWithShape="0">
                <a:blip r:embed="rId2"/>
                <a:stretch>
                  <a:fillRect l="-4528" r="-9057" b="-123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2898493" y="4435361"/>
                <a:ext cx="2013693" cy="791820"/>
              </a:xfrm>
              <a:prstGeom prst="rect">
                <a:avLst/>
              </a:prstGeom>
            </p:spPr>
            <p:txBody>
              <a:bodyPr wrap="none">
                <a:spAutoFit/>
              </a:bodyPr>
              <a:lstStyle/>
              <a:p>
                <a:r>
                  <a:rPr lang="en-US" sz="3200" dirty="0" smtClean="0"/>
                  <a:t>30 &lt;-</a:t>
                </a:r>
                <a14:m>
                  <m:oMath xmlns:m="http://schemas.openxmlformats.org/officeDocument/2006/math">
                    <m:r>
                      <a:rPr lang="en-US" sz="3200" b="0" i="0" smtClean="0">
                        <a:latin typeface="Cambria Math" panose="02040503050406030204" pitchFamily="18" charset="0"/>
                      </a:rPr>
                      <m:t> </m:t>
                    </m:r>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5</m:t>
                        </m:r>
                      </m:den>
                    </m:f>
                  </m:oMath>
                </a14:m>
                <a:r>
                  <a:rPr lang="en-US" sz="3200" dirty="0" smtClean="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4</m:t>
                        </m:r>
                      </m:num>
                      <m:den>
                        <m:r>
                          <a:rPr lang="en-US" sz="3200" i="1">
                            <a:latin typeface="Cambria Math" panose="02040503050406030204" pitchFamily="18" charset="0"/>
                          </a:rPr>
                          <m:t>5</m:t>
                        </m:r>
                      </m:den>
                    </m:f>
                  </m:oMath>
                </a14:m>
                <a:r>
                  <a:rPr lang="en-US" sz="3200" b="1" dirty="0" smtClean="0"/>
                  <a:t> </a:t>
                </a:r>
                <a:r>
                  <a:rPr lang="en-US" sz="3200" dirty="0" smtClean="0"/>
                  <a:t>&gt;</a:t>
                </a:r>
                <a:endParaRPr lang="en-US" sz="3200" dirty="0"/>
              </a:p>
            </p:txBody>
          </p:sp>
        </mc:Choice>
        <mc:Fallback xmlns="">
          <p:sp>
            <p:nvSpPr>
              <p:cNvPr id="14" name="Rectangle 13"/>
              <p:cNvSpPr>
                <a:spLocks noRot="1" noChangeAspect="1" noMove="1" noResize="1" noEditPoints="1" noAdjustHandles="1" noChangeArrowheads="1" noChangeShapeType="1" noTextEdit="1"/>
              </p:cNvSpPr>
              <p:nvPr/>
            </p:nvSpPr>
            <p:spPr>
              <a:xfrm>
                <a:off x="2898493" y="4435361"/>
                <a:ext cx="2013693" cy="791820"/>
              </a:xfrm>
              <a:prstGeom prst="rect">
                <a:avLst/>
              </a:prstGeom>
              <a:blipFill rotWithShape="0">
                <a:blip r:embed="rId3"/>
                <a:stretch>
                  <a:fillRect l="-7553" r="-6647" b="-131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4912186" y="4435361"/>
                <a:ext cx="3018775" cy="813749"/>
              </a:xfrm>
              <a:prstGeom prst="rect">
                <a:avLst/>
              </a:prstGeom>
            </p:spPr>
            <p:txBody>
              <a:bodyPr wrap="none">
                <a:spAutoFit/>
              </a:bodyPr>
              <a:lstStyle/>
              <a:p>
                <a:r>
                  <a:rPr lang="en-US" sz="3200" dirty="0" smtClean="0"/>
                  <a:t>= &lt;-</a:t>
                </a:r>
                <a14:m>
                  <m:oMath xmlns:m="http://schemas.openxmlformats.org/officeDocument/2006/math">
                    <m:r>
                      <a:rPr lang="en-US" sz="3200" b="0" i="0" smtClean="0">
                        <a:latin typeface="Cambria Math" panose="02040503050406030204" pitchFamily="18" charset="0"/>
                      </a:rPr>
                      <m:t> </m:t>
                    </m:r>
                    <m:f>
                      <m:fPr>
                        <m:ctrlPr>
                          <a:rPr lang="en-US" sz="3200" i="1" smtClean="0">
                            <a:latin typeface="Cambria Math" panose="02040503050406030204" pitchFamily="18" charset="0"/>
                          </a:rPr>
                        </m:ctrlPr>
                      </m:fPr>
                      <m:num>
                        <m:r>
                          <a:rPr lang="en-US" sz="3200" b="0" i="1" smtClean="0">
                            <a:latin typeface="Cambria Math" panose="02040503050406030204" pitchFamily="18" charset="0"/>
                          </a:rPr>
                          <m:t>3(30)</m:t>
                        </m:r>
                      </m:num>
                      <m:den>
                        <m:r>
                          <a:rPr lang="en-US" sz="3200" b="0" i="1" smtClean="0">
                            <a:latin typeface="Cambria Math" panose="02040503050406030204" pitchFamily="18" charset="0"/>
                          </a:rPr>
                          <m:t>5</m:t>
                        </m:r>
                      </m:den>
                    </m:f>
                  </m:oMath>
                </a14:m>
                <a:r>
                  <a:rPr lang="en-US" sz="3200" dirty="0" smtClean="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4(30)</m:t>
                        </m:r>
                      </m:num>
                      <m:den>
                        <m:r>
                          <a:rPr lang="en-US" sz="3200" i="1">
                            <a:latin typeface="Cambria Math" panose="02040503050406030204" pitchFamily="18" charset="0"/>
                          </a:rPr>
                          <m:t>5</m:t>
                        </m:r>
                      </m:den>
                    </m:f>
                  </m:oMath>
                </a14:m>
                <a:r>
                  <a:rPr lang="en-US" sz="3200" b="1" dirty="0" smtClean="0"/>
                  <a:t> </a:t>
                </a:r>
                <a:r>
                  <a:rPr lang="en-US" sz="3200" dirty="0" smtClean="0"/>
                  <a:t>&gt;</a:t>
                </a:r>
                <a:endParaRPr lang="en-US" sz="3200" dirty="0"/>
              </a:p>
            </p:txBody>
          </p:sp>
        </mc:Choice>
        <mc:Fallback xmlns="">
          <p:sp>
            <p:nvSpPr>
              <p:cNvPr id="15" name="Rectangle 14"/>
              <p:cNvSpPr>
                <a:spLocks noRot="1" noChangeAspect="1" noMove="1" noResize="1" noEditPoints="1" noAdjustHandles="1" noChangeArrowheads="1" noChangeShapeType="1" noTextEdit="1"/>
              </p:cNvSpPr>
              <p:nvPr/>
            </p:nvSpPr>
            <p:spPr>
              <a:xfrm>
                <a:off x="4912186" y="4435361"/>
                <a:ext cx="3018775" cy="813749"/>
              </a:xfrm>
              <a:prstGeom prst="rect">
                <a:avLst/>
              </a:prstGeom>
              <a:blipFill rotWithShape="0">
                <a:blip r:embed="rId4"/>
                <a:stretch>
                  <a:fillRect l="-5253" r="-4242" b="-120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7930961" y="4538883"/>
                <a:ext cx="2390398" cy="584775"/>
              </a:xfrm>
              <a:prstGeom prst="rect">
                <a:avLst/>
              </a:prstGeom>
            </p:spPr>
            <p:txBody>
              <a:bodyPr wrap="none">
                <a:spAutoFit/>
              </a:bodyPr>
              <a:lstStyle/>
              <a:p>
                <a:r>
                  <a:rPr lang="en-US" sz="3200" dirty="0" smtClean="0"/>
                  <a:t>= &lt;-</a:t>
                </a:r>
                <a14:m>
                  <m:oMath xmlns:m="http://schemas.openxmlformats.org/officeDocument/2006/math">
                    <m:r>
                      <a:rPr lang="en-US" sz="3200" b="0" i="0" smtClean="0">
                        <a:latin typeface="Cambria Math" panose="02040503050406030204" pitchFamily="18" charset="0"/>
                      </a:rPr>
                      <m:t> </m:t>
                    </m:r>
                    <m:r>
                      <a:rPr lang="en-US" sz="3200" i="1" smtClean="0">
                        <a:latin typeface="Cambria Math" panose="02040503050406030204" pitchFamily="18" charset="0"/>
                      </a:rPr>
                      <m:t>1</m:t>
                    </m:r>
                    <m:r>
                      <a:rPr lang="en-US" sz="3200" b="0" i="1" smtClean="0">
                        <a:latin typeface="Cambria Math" panose="02040503050406030204" pitchFamily="18" charset="0"/>
                      </a:rPr>
                      <m:t>8</m:t>
                    </m:r>
                  </m:oMath>
                </a14:m>
                <a:r>
                  <a:rPr lang="en-US" sz="3200" dirty="0" smtClean="0"/>
                  <a:t> , </a:t>
                </a:r>
                <a14:m>
                  <m:oMath xmlns:m="http://schemas.openxmlformats.org/officeDocument/2006/math">
                    <m:r>
                      <a:rPr lang="en-US" sz="3200" i="1" smtClean="0">
                        <a:latin typeface="Cambria Math" panose="02040503050406030204" pitchFamily="18" charset="0"/>
                      </a:rPr>
                      <m:t>2</m:t>
                    </m:r>
                    <m:r>
                      <a:rPr lang="en-US" sz="3200" b="0" i="1" smtClean="0">
                        <a:latin typeface="Cambria Math" panose="02040503050406030204" pitchFamily="18" charset="0"/>
                      </a:rPr>
                      <m:t>4</m:t>
                    </m:r>
                  </m:oMath>
                </a14:m>
                <a:r>
                  <a:rPr lang="en-US" sz="3200" b="1" dirty="0" smtClean="0"/>
                  <a:t> </a:t>
                </a:r>
                <a:r>
                  <a:rPr lang="en-US" sz="3200" dirty="0" smtClean="0"/>
                  <a:t>&gt;</a:t>
                </a:r>
                <a:endParaRPr lang="en-US" sz="3200" dirty="0"/>
              </a:p>
            </p:txBody>
          </p:sp>
        </mc:Choice>
        <mc:Fallback xmlns="">
          <p:sp>
            <p:nvSpPr>
              <p:cNvPr id="16" name="Rectangle 15"/>
              <p:cNvSpPr>
                <a:spLocks noRot="1" noChangeAspect="1" noMove="1" noResize="1" noEditPoints="1" noAdjustHandles="1" noChangeArrowheads="1" noChangeShapeType="1" noTextEdit="1"/>
              </p:cNvSpPr>
              <p:nvPr/>
            </p:nvSpPr>
            <p:spPr>
              <a:xfrm>
                <a:off x="7930961" y="4538883"/>
                <a:ext cx="2390398" cy="584775"/>
              </a:xfrm>
              <a:prstGeom prst="rect">
                <a:avLst/>
              </a:prstGeom>
              <a:blipFill rotWithShape="0">
                <a:blip r:embed="rId5"/>
                <a:stretch>
                  <a:fillRect l="-6378" t="-12632" r="-5867" b="-35789"/>
                </a:stretch>
              </a:blipFill>
            </p:spPr>
            <p:txBody>
              <a:bodyPr/>
              <a:lstStyle/>
              <a:p>
                <a:r>
                  <a:rPr lang="en-US">
                    <a:noFill/>
                  </a:rPr>
                  <a:t> </a:t>
                </a:r>
              </a:p>
            </p:txBody>
          </p:sp>
        </mc:Fallback>
      </mc:AlternateContent>
    </p:spTree>
    <p:extLst>
      <p:ext uri="{BB962C8B-B14F-4D97-AF65-F5344CB8AC3E}">
        <p14:creationId xmlns:p14="http://schemas.microsoft.com/office/powerpoint/2010/main" val="398897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5" grpId="0"/>
      <p:bldP spid="1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313</TotalTime>
  <Words>691</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Cambria Math</vt:lpstr>
      <vt:lpstr>Corbel</vt:lpstr>
      <vt:lpstr>Kristen ITC</vt:lpstr>
      <vt:lpstr>Parallax</vt:lpstr>
      <vt:lpstr>PowerPoint Presentation</vt:lpstr>
      <vt:lpstr>Reviewing Yesterday’s Material + A Few Things</vt:lpstr>
      <vt:lpstr>Scalars with Linear Combinations</vt:lpstr>
      <vt:lpstr>Adding Vectors – Geometrically </vt:lpstr>
      <vt:lpstr>Adding Vectors in Written Form</vt:lpstr>
      <vt:lpstr>Unit Vectors</vt:lpstr>
      <vt:lpstr>Unit Vectors</vt:lpstr>
      <vt:lpstr>Finding a NEW Vector in the Same Direction</vt:lpstr>
      <vt:lpstr>Unit Vectors</vt:lpstr>
      <vt:lpstr>Direction Angles of Vectors</vt:lpstr>
      <vt:lpstr>Trigonometric Form of Vectors</vt:lpstr>
      <vt:lpstr>Direction Angles and Trig Form of Vectors</vt:lpstr>
      <vt:lpstr>Using Direction Angles and Trig Form</vt:lpstr>
      <vt:lpstr>Using Direction Angles and Trig Form</vt:lpstr>
      <vt:lpstr>Assignment</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VECTORS</dc:title>
  <dc:creator>Barry Shildneck</dc:creator>
  <cp:lastModifiedBy>Ryan Oglesby</cp:lastModifiedBy>
  <cp:revision>58</cp:revision>
  <dcterms:created xsi:type="dcterms:W3CDTF">2016-01-28T13:42:02Z</dcterms:created>
  <dcterms:modified xsi:type="dcterms:W3CDTF">2016-11-29T14:57:08Z</dcterms:modified>
</cp:coreProperties>
</file>