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68" r:id="rId7"/>
    <p:sldId id="264" r:id="rId8"/>
    <p:sldId id="271" r:id="rId9"/>
    <p:sldId id="274" r:id="rId10"/>
    <p:sldId id="260" r:id="rId11"/>
    <p:sldId id="27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492206"/>
            <a:ext cx="8574622" cy="2616199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VECTORS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vignette2.wikia.nocookie.net/villains/images/2/28/Vector_despicable_me-t2.jpg/revision/latest?cb=2014090115210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945" y="1138767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2570672" y="3996267"/>
            <a:ext cx="9621328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http://3.bp.blogspot.com/-cEIU_SryAoU/VhXH--Xr2oI/AAAAAAAB2gE/YfWJjAnoFV8/s1600/minions-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340" y="5117421"/>
            <a:ext cx="4721209" cy="1888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681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168217"/>
            <a:ext cx="10018713" cy="685800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 Vectors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112809"/>
            <a:ext cx="10018713" cy="4678392"/>
          </a:xfrm>
        </p:spPr>
        <p:txBody>
          <a:bodyPr anchor="t"/>
          <a:lstStyle/>
          <a:p>
            <a:pPr marL="0" indent="0">
              <a:buNone/>
            </a:pPr>
            <a:r>
              <a:rPr lang="en-US" dirty="0" smtClean="0"/>
              <a:t>Vectors are equal if they have the same magnitude </a:t>
            </a:r>
            <a:r>
              <a:rPr lang="en-US" u="sng" dirty="0" smtClean="0"/>
              <a:t>AND</a:t>
            </a:r>
            <a:r>
              <a:rPr lang="en-US" dirty="0" smtClean="0"/>
              <a:t> direction.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Location does not matter when determining if vectors are equal.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 show that two vectors are equal, show that their magnitude is the same and that they travel in exactly the same direction.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423358" y="830375"/>
            <a:ext cx="10768642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607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168217"/>
            <a:ext cx="10018713" cy="685800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 Vectors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112809"/>
            <a:ext cx="10018713" cy="4678392"/>
          </a:xfrm>
        </p:spPr>
        <p:txBody>
          <a:bodyPr anchor="t"/>
          <a:lstStyle/>
          <a:p>
            <a:pPr marL="0" indent="0">
              <a:buNone/>
            </a:pPr>
            <a:r>
              <a:rPr lang="en-US" dirty="0" smtClean="0"/>
              <a:t>Determine if each of the following pairs of vectors are equal. If not, state why not.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u="sng" dirty="0" smtClean="0"/>
              <a:t>Initial Point</a:t>
            </a:r>
            <a:r>
              <a:rPr lang="en-US" dirty="0" smtClean="0"/>
              <a:t>	</a:t>
            </a:r>
            <a:r>
              <a:rPr lang="en-US" u="sng" dirty="0" smtClean="0"/>
              <a:t>Terminal Point</a:t>
            </a:r>
          </a:p>
          <a:p>
            <a:pPr marL="457200" indent="-457200">
              <a:buAutoNum type="arabicPeriod"/>
            </a:pPr>
            <a:r>
              <a:rPr lang="en-US" dirty="0" smtClean="0"/>
              <a:t>A(2, 2)				B(5, 7)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R(4, 3)				S(7, 8)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dirty="0" smtClean="0"/>
              <a:t>A(3, 1)				B(-2, -7)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R(1, -4)				S(6, 4)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423358" y="830375"/>
            <a:ext cx="10768642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54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168217"/>
            <a:ext cx="10018713" cy="685800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Vectors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112809"/>
            <a:ext cx="10018713" cy="4678392"/>
          </a:xfrm>
        </p:spPr>
        <p:txBody>
          <a:bodyPr anchor="t"/>
          <a:lstStyle/>
          <a:p>
            <a:pPr marL="0" indent="0">
              <a:buNone/>
            </a:pPr>
            <a:r>
              <a:rPr lang="en-US" dirty="0" smtClean="0"/>
              <a:t>There are two types of quantities in the world.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Scalar</a:t>
            </a:r>
            <a:r>
              <a:rPr lang="en-US" dirty="0" smtClean="0"/>
              <a:t> – a quantity that is specified by a single value with an appropriate unit and has no direction. (Examples: temperature, height, length of string)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Vector</a:t>
            </a:r>
            <a:r>
              <a:rPr lang="en-US" dirty="0" smtClean="0"/>
              <a:t> – a quantity that has both magnitude (size) and direction.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(Examples: driving west at 50 mph, pulling a cart up a hill, weight)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423358" y="830375"/>
            <a:ext cx="10768642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328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168217"/>
            <a:ext cx="10018713" cy="685800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Vectors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112809"/>
            <a:ext cx="10018713" cy="4678392"/>
          </a:xfrm>
        </p:spPr>
        <p:txBody>
          <a:bodyPr anchor="t"/>
          <a:lstStyle/>
          <a:p>
            <a:pPr marL="0" indent="0">
              <a:buNone/>
            </a:pPr>
            <a:r>
              <a:rPr lang="en-US" u="sng" dirty="0" smtClean="0"/>
              <a:t>Vectors</a:t>
            </a:r>
            <a:r>
              <a:rPr lang="en-US" dirty="0" smtClean="0"/>
              <a:t> have non-negative magnitude (size) and a specific direction.</a:t>
            </a:r>
          </a:p>
          <a:p>
            <a:pPr marL="0" indent="0">
              <a:buNone/>
            </a:pPr>
            <a:r>
              <a:rPr lang="en-US" dirty="0" smtClean="0"/>
              <a:t>To represent them, we use directed line segments.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segments have an initial point and a terminal point.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At the terminal point, we represent the direction of the vector with an “arrow head.”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423358" y="830375"/>
            <a:ext cx="10768642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4796287" y="4692770"/>
            <a:ext cx="2613804" cy="1098431"/>
          </a:xfrm>
          <a:prstGeom prst="straightConnector1">
            <a:avLst/>
          </a:prstGeom>
          <a:ln w="381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485736" y="5934974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410091" y="4548997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10091" y="5727940"/>
            <a:ext cx="3328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Example: The vector from P to Q.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76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168217"/>
            <a:ext cx="10018713" cy="685800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Notations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112809"/>
            <a:ext cx="10264867" cy="4678392"/>
          </a:xfrm>
        </p:spPr>
        <p:txBody>
          <a:bodyPr anchor="t"/>
          <a:lstStyle/>
          <a:p>
            <a:pPr marL="0" indent="0">
              <a:buNone/>
            </a:pPr>
            <a:r>
              <a:rPr lang="en-US" b="1" u="sng" dirty="0" smtClean="0"/>
              <a:t>Notations for Vectors</a:t>
            </a:r>
          </a:p>
          <a:p>
            <a:pPr lvl="1"/>
            <a:r>
              <a:rPr lang="en-US" sz="2400" dirty="0"/>
              <a:t>	</a:t>
            </a:r>
            <a:r>
              <a:rPr lang="en-US" sz="2400" dirty="0" smtClean="0"/>
              <a:t>using points: 			</a:t>
            </a:r>
            <a:r>
              <a:rPr lang="en-US" i="1" dirty="0" smtClean="0"/>
              <a:t>(use a half arrow over the points in order)</a:t>
            </a:r>
          </a:p>
          <a:p>
            <a:pPr lvl="1"/>
            <a:r>
              <a:rPr lang="en-US" sz="2400" dirty="0"/>
              <a:t>	</a:t>
            </a:r>
            <a:r>
              <a:rPr lang="en-US" sz="2400" dirty="0" smtClean="0"/>
              <a:t>using vector name (typed):  </a:t>
            </a:r>
            <a:r>
              <a:rPr lang="en-US" sz="2400" b="1" dirty="0" smtClean="0"/>
              <a:t>v</a:t>
            </a:r>
            <a:r>
              <a:rPr lang="en-US" sz="2400" dirty="0" smtClean="0"/>
              <a:t>		</a:t>
            </a:r>
            <a:r>
              <a:rPr lang="en-US" i="1" dirty="0" smtClean="0"/>
              <a:t>(bold lowercase letter)</a:t>
            </a:r>
            <a:endParaRPr lang="en-US" b="1" i="1" dirty="0" smtClean="0"/>
          </a:p>
          <a:p>
            <a:pPr lvl="1"/>
            <a:r>
              <a:rPr lang="en-US" sz="2400" dirty="0"/>
              <a:t>	</a:t>
            </a:r>
            <a:r>
              <a:rPr lang="en-US" sz="2400" dirty="0" smtClean="0"/>
              <a:t>using vector name (handwritten):  		</a:t>
            </a:r>
            <a:r>
              <a:rPr lang="en-US" i="1" dirty="0" smtClean="0"/>
              <a:t>(lowercase letter with half arrow)</a:t>
            </a:r>
            <a:endParaRPr lang="en-US" sz="2400" i="1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b="1" u="sng" dirty="0" smtClean="0"/>
              <a:t>Notation for Magnitude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423358" y="830375"/>
            <a:ext cx="10768642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7485854"/>
              </p:ext>
            </p:extLst>
          </p:nvPr>
        </p:nvGraphicFramePr>
        <p:xfrm>
          <a:off x="4181773" y="1668402"/>
          <a:ext cx="485117" cy="415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0" name="Equation" r:id="rId3" imgW="266400" imgH="228600" progId="Equation.DSMT4">
                  <p:embed/>
                </p:oleObj>
              </mc:Choice>
              <mc:Fallback>
                <p:oleObj name="Equation" r:id="rId3" imgW="266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81773" y="1668402"/>
                        <a:ext cx="485117" cy="4158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9924925"/>
              </p:ext>
            </p:extLst>
          </p:nvPr>
        </p:nvGraphicFramePr>
        <p:xfrm>
          <a:off x="6725129" y="2586876"/>
          <a:ext cx="314025" cy="558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" name="Equation" r:id="rId5" imgW="114120" imgH="203040" progId="Equation.DSMT4">
                  <p:embed/>
                </p:oleObj>
              </mc:Choice>
              <mc:Fallback>
                <p:oleObj name="Equation" r:id="rId5" imgW="1141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725129" y="2586876"/>
                        <a:ext cx="314025" cy="5582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6771144"/>
              </p:ext>
            </p:extLst>
          </p:nvPr>
        </p:nvGraphicFramePr>
        <p:xfrm>
          <a:off x="3012776" y="4440238"/>
          <a:ext cx="64452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" name="Equation" r:id="rId7" imgW="355320" imgH="279360" progId="Equation.DSMT4">
                  <p:embed/>
                </p:oleObj>
              </mc:Choice>
              <mc:Fallback>
                <p:oleObj name="Equation" r:id="rId7" imgW="3553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12776" y="4440238"/>
                        <a:ext cx="644525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143546"/>
              </p:ext>
            </p:extLst>
          </p:nvPr>
        </p:nvGraphicFramePr>
        <p:xfrm>
          <a:off x="4089279" y="4441706"/>
          <a:ext cx="439588" cy="568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" name="Equation" r:id="rId9" imgW="215640" imgH="279360" progId="Equation.DSMT4">
                  <p:embed/>
                </p:oleObj>
              </mc:Choice>
              <mc:Fallback>
                <p:oleObj name="Equation" r:id="rId9" imgW="2156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089279" y="4441706"/>
                        <a:ext cx="439588" cy="5688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1735964"/>
              </p:ext>
            </p:extLst>
          </p:nvPr>
        </p:nvGraphicFramePr>
        <p:xfrm>
          <a:off x="5086381" y="4468176"/>
          <a:ext cx="439737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4" name="Equation" r:id="rId11" imgW="215640" imgH="253800" progId="Equation.DSMT4">
                  <p:embed/>
                </p:oleObj>
              </mc:Choice>
              <mc:Fallback>
                <p:oleObj name="Equation" r:id="rId11" imgW="2156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086381" y="4468176"/>
                        <a:ext cx="439737" cy="515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456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168217"/>
            <a:ext cx="10018713" cy="685800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Vectors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112809"/>
            <a:ext cx="10018713" cy="4678392"/>
          </a:xfrm>
        </p:spPr>
        <p:txBody>
          <a:bodyPr anchor="t"/>
          <a:lstStyle/>
          <a:p>
            <a:pPr marL="0" indent="0">
              <a:buNone/>
            </a:pPr>
            <a:r>
              <a:rPr lang="en-US" dirty="0" smtClean="0"/>
              <a:t>Vectors are said to be in “Standard Position” if its initial point is (re-)located at the origin.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Most vectors can be thought of as position vectors because any vector can be re-positioned at the origin.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By initiating a vector at the origin, we can easily manipulate the horizontal and vertical components of the vector.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423358" y="830375"/>
            <a:ext cx="10768642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99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168217"/>
            <a:ext cx="10018713" cy="685800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Component Form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112809"/>
            <a:ext cx="10018713" cy="4678392"/>
          </a:xfrm>
        </p:spPr>
        <p:txBody>
          <a:bodyPr anchor="t"/>
          <a:lstStyle/>
          <a:p>
            <a:pPr marL="0" indent="0">
              <a:buNone/>
            </a:pPr>
            <a:r>
              <a:rPr lang="en-US" dirty="0" smtClean="0"/>
              <a:t>The component form of a vector is written as the  “end point” when the vector is in standard position (initial point at the origin).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component form of the vector from P(a, b) to Q(c, d) can be found by subtracting the  components of each point.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 smtClean="0"/>
              <a:t>&lt;c-a, d-b&gt;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is also called the </a:t>
            </a:r>
            <a:r>
              <a:rPr lang="en-US" u="sng" dirty="0" smtClean="0"/>
              <a:t>position vector</a:t>
            </a:r>
            <a:r>
              <a:rPr lang="en-US" dirty="0" smtClean="0"/>
              <a:t>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423358" y="830375"/>
            <a:ext cx="10768642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007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168217"/>
            <a:ext cx="10018713" cy="685800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Linear Combinations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112809"/>
            <a:ext cx="10018713" cy="4678392"/>
          </a:xfrm>
        </p:spPr>
        <p:txBody>
          <a:bodyPr anchor="t"/>
          <a:lstStyle/>
          <a:p>
            <a:pPr marL="0" indent="0">
              <a:buNone/>
            </a:pPr>
            <a:r>
              <a:rPr lang="en-US" dirty="0" smtClean="0"/>
              <a:t>The linear combination form of a vector uses scalars of the standard unit vectors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dirty="0" smtClean="0"/>
              <a:t>= &lt;1, 0&gt; and </a:t>
            </a:r>
            <a:r>
              <a:rPr lang="en-US" b="1" dirty="0" smtClean="0"/>
              <a:t>j</a:t>
            </a:r>
            <a:r>
              <a:rPr lang="en-US" dirty="0" smtClean="0"/>
              <a:t> = &lt;0, 1&gt; to write the position vector.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example, the vector &lt;3, 5&gt; can be written in the form</a:t>
            </a:r>
          </a:p>
          <a:p>
            <a:pPr marL="0" indent="0">
              <a:buNone/>
            </a:pPr>
            <a:r>
              <a:rPr lang="en-US" dirty="0" smtClean="0"/>
              <a:t>								</a:t>
            </a:r>
            <a:r>
              <a:rPr lang="en-US" sz="3200" dirty="0" smtClean="0"/>
              <a:t>3</a:t>
            </a:r>
            <a:r>
              <a:rPr lang="en-US" sz="3200" b="1" dirty="0" smtClean="0"/>
              <a:t>i</a:t>
            </a:r>
            <a:r>
              <a:rPr lang="en-US" sz="3200" dirty="0" smtClean="0"/>
              <a:t> + 5</a:t>
            </a:r>
            <a:r>
              <a:rPr lang="en-US" sz="3200" b="1" dirty="0" smtClean="0"/>
              <a:t>j</a:t>
            </a:r>
            <a:r>
              <a:rPr lang="en-US" sz="3200" dirty="0" smtClean="0"/>
              <a:t>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Because 3</a:t>
            </a:r>
            <a:r>
              <a:rPr lang="en-US" b="1" dirty="0" smtClean="0"/>
              <a:t>i</a:t>
            </a:r>
            <a:r>
              <a:rPr lang="en-US" dirty="0" smtClean="0"/>
              <a:t> + 5</a:t>
            </a:r>
            <a:r>
              <a:rPr lang="en-US" b="1" dirty="0" smtClean="0"/>
              <a:t>j</a:t>
            </a:r>
            <a:r>
              <a:rPr lang="en-US" dirty="0" smtClean="0"/>
              <a:t> = 3&lt;1, 0&gt; + 5&lt;0, 1&gt; = &lt;3, 0&gt; + &lt;0, 5&gt; = &lt;3, 5&gt;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423358" y="830375"/>
            <a:ext cx="10768642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203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168217"/>
            <a:ext cx="10018713" cy="685800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Forms of Vectors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112809"/>
            <a:ext cx="10264867" cy="4678392"/>
          </a:xfrm>
        </p:spPr>
        <p:txBody>
          <a:bodyPr anchor="t"/>
          <a:lstStyle/>
          <a:p>
            <a:pPr marL="0" indent="0">
              <a:buNone/>
            </a:pPr>
            <a:r>
              <a:rPr lang="en-US" u="sng" dirty="0" smtClean="0"/>
              <a:t>Write the vector from P to Q in both its component form and as a linear combination of </a:t>
            </a:r>
            <a:r>
              <a:rPr lang="en-US" b="1" u="sng" dirty="0" err="1" smtClean="0"/>
              <a:t>i</a:t>
            </a:r>
            <a:r>
              <a:rPr lang="en-US" u="sng" dirty="0" smtClean="0"/>
              <a:t> and </a:t>
            </a:r>
            <a:r>
              <a:rPr lang="en-US" b="1" u="sng" dirty="0" smtClean="0"/>
              <a:t>j</a:t>
            </a:r>
            <a:r>
              <a:rPr lang="en-US" u="sng" dirty="0" smtClean="0"/>
              <a:t>.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 = (3, 8)</a:t>
            </a:r>
          </a:p>
          <a:p>
            <a:pPr marL="0" indent="0">
              <a:buNone/>
            </a:pPr>
            <a:r>
              <a:rPr lang="en-US" dirty="0" smtClean="0"/>
              <a:t>Q = (-4, 18)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general, in what direction does this vector head?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423358" y="830375"/>
            <a:ext cx="10768642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538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168217"/>
            <a:ext cx="10018713" cy="685800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Forms of Vectors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112809"/>
            <a:ext cx="10264867" cy="1329660"/>
          </a:xfrm>
        </p:spPr>
        <p:txBody>
          <a:bodyPr anchor="t"/>
          <a:lstStyle/>
          <a:p>
            <a:pPr marL="0" indent="0">
              <a:buNone/>
            </a:pPr>
            <a:r>
              <a:rPr lang="en-US" u="sng" dirty="0" smtClean="0"/>
              <a:t>Find the magnitude and describe the actual direction of the vector from P to Q.</a:t>
            </a:r>
          </a:p>
          <a:p>
            <a:pPr marL="0" indent="0">
              <a:buNone/>
            </a:pPr>
            <a:r>
              <a:rPr lang="en-US" dirty="0" smtClean="0"/>
              <a:t>P = (3, -4), Q = (-2, 4)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23358" y="830375"/>
            <a:ext cx="10768642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http://media.showme.com/files/50183/pictures/thumbs/166533/first_thumb133029276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98" t="22209" r="16955" b="2319"/>
          <a:stretch/>
        </p:blipFill>
        <p:spPr bwMode="auto">
          <a:xfrm>
            <a:off x="6335799" y="2000150"/>
            <a:ext cx="5167223" cy="4317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8488392" y="3278038"/>
            <a:ext cx="94891" cy="948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503434" y="4914181"/>
            <a:ext cx="94891" cy="948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8568034" y="3372929"/>
            <a:ext cx="967597" cy="1541252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2"/>
          </p:cNvCxnSpPr>
          <p:nvPr/>
        </p:nvCxnSpPr>
        <p:spPr>
          <a:xfrm flipH="1" flipV="1">
            <a:off x="8535837" y="4961626"/>
            <a:ext cx="967597" cy="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8535837" y="3420374"/>
            <a:ext cx="0" cy="1541252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563347" y="4914181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311100" y="2963976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520473" y="5129624"/>
            <a:ext cx="98296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Left 5 or -</a:t>
            </a:r>
            <a:r>
              <a:rPr lang="en-US" sz="1400" dirty="0" smtClean="0">
                <a:solidFill>
                  <a:srgbClr val="FF0000"/>
                </a:solidFill>
              </a:rPr>
              <a:t>5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7802958" y="4066760"/>
            <a:ext cx="93968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Up 8 or +8</a:t>
            </a:r>
            <a:endParaRPr lang="en-US" sz="14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448555" y="3018412"/>
                <a:ext cx="3899594" cy="6141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||PQ||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2800" dirty="0"/>
                          <m:t>(5)</m:t>
                        </m:r>
                        <m:r>
                          <m:rPr>
                            <m:nor/>
                          </m:rPr>
                          <a:rPr lang="en-US" sz="2800" baseline="40000" dirty="0"/>
                          <m:t>2</m:t>
                        </m:r>
                        <m:r>
                          <m:rPr>
                            <m:nor/>
                          </m:rPr>
                          <a:rPr lang="en-US" sz="2800" dirty="0"/>
                          <m:t> + (8)</m:t>
                        </m:r>
                        <m:r>
                          <m:rPr>
                            <m:nor/>
                          </m:rPr>
                          <a:rPr lang="en-US" sz="2800" baseline="40000" dirty="0"/>
                          <m:t>2</m:t>
                        </m:r>
                      </m:e>
                    </m:rad>
                  </m:oMath>
                </a14:m>
                <a:r>
                  <a:rPr lang="en-US" sz="2800" dirty="0" smtClean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89</m:t>
                        </m:r>
                      </m:e>
                    </m:ra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8555" y="3018412"/>
                <a:ext cx="3899594" cy="614142"/>
              </a:xfrm>
              <a:prstGeom prst="rect">
                <a:avLst/>
              </a:prstGeom>
              <a:blipFill rotWithShape="0">
                <a:blip r:embed="rId3"/>
                <a:stretch>
                  <a:fillRect l="-3286" b="-23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1329506" y="4208497"/>
            <a:ext cx="454804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Direction:  Left 5 and Up 8 </a:t>
            </a:r>
          </a:p>
          <a:p>
            <a:r>
              <a:rPr lang="en-US" sz="2800" dirty="0" smtClean="0"/>
              <a:t>or </a:t>
            </a:r>
          </a:p>
          <a:p>
            <a:r>
              <a:rPr lang="en-US" sz="2800" dirty="0" smtClean="0"/>
              <a:t>Up &amp; Left with a slope of -8/5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1237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5" grpId="0"/>
      <p:bldP spid="16" grpId="0"/>
      <p:bldP spid="17" grpId="0" animBg="1"/>
      <p:bldP spid="19" grpId="0" animBg="1"/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232</TotalTime>
  <Words>499</Words>
  <Application>Microsoft Office PowerPoint</Application>
  <PresentationFormat>Widescreen</PresentationFormat>
  <Paragraphs>79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Cambria Math</vt:lpstr>
      <vt:lpstr>Corbel</vt:lpstr>
      <vt:lpstr>Parallax</vt:lpstr>
      <vt:lpstr>Equation</vt:lpstr>
      <vt:lpstr>VECTORS</vt:lpstr>
      <vt:lpstr>Vectors</vt:lpstr>
      <vt:lpstr>Vectors</vt:lpstr>
      <vt:lpstr>Notations</vt:lpstr>
      <vt:lpstr>Vectors</vt:lpstr>
      <vt:lpstr>Component Form</vt:lpstr>
      <vt:lpstr>Linear Combinations</vt:lpstr>
      <vt:lpstr>Forms of Vectors</vt:lpstr>
      <vt:lpstr>Forms of Vectors</vt:lpstr>
      <vt:lpstr>Equal Vectors</vt:lpstr>
      <vt:lpstr>Equal Vectors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VECTORS</dc:title>
  <dc:creator>Barry Shildneck</dc:creator>
  <cp:lastModifiedBy>Ryan Oglesby</cp:lastModifiedBy>
  <cp:revision>37</cp:revision>
  <dcterms:created xsi:type="dcterms:W3CDTF">2016-01-28T13:42:02Z</dcterms:created>
  <dcterms:modified xsi:type="dcterms:W3CDTF">2016-11-28T03:14:49Z</dcterms:modified>
</cp:coreProperties>
</file>